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71" r:id="rId4"/>
    <p:sldId id="258" r:id="rId5"/>
    <p:sldId id="261" r:id="rId6"/>
    <p:sldId id="262" r:id="rId7"/>
    <p:sldId id="263" r:id="rId8"/>
    <p:sldId id="268" r:id="rId9"/>
    <p:sldId id="267" r:id="rId10"/>
    <p:sldId id="269" r:id="rId11"/>
    <p:sldId id="270" r:id="rId12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Estilo claro 1 - Acento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374"/>
    <p:restoredTop sz="96405"/>
  </p:normalViewPr>
  <p:slideViewPr>
    <p:cSldViewPr snapToGrid="0" snapToObjects="1">
      <p:cViewPr>
        <p:scale>
          <a:sx n="92" d="100"/>
          <a:sy n="92" d="100"/>
        </p:scale>
        <p:origin x="992" y="7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91EE6B9-0E1C-AB4C-B041-FF8A3509B3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172C36-D4C6-5342-9D27-D693C15561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89C1E52-558B-0F41-9050-9028FA0A0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95E29DE-2BF9-1F43-952E-D001EABEC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735186C-521A-B741-A252-CFFCE3559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74150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8DED77-5243-2341-9BA7-877523184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DD769B2-FAA8-0240-83FB-E9C010543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32CCEDF-3AE9-0B42-BB3B-E23E1A9D7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2C8AA06-3674-8049-AEF4-E408502BA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D788496-632C-6042-A505-CFE9B6438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389876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4687E2D-084C-D24F-A2EF-65F53B8F7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913548A-5AB4-B64F-BDB7-01F0FAC19A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B866F89-CBC2-3545-90DE-7616B6911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4CFB1FD-7BA5-AE4E-9618-E6B59A5397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2FC2C7-C1A4-1B4C-AA53-23A951AC7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25959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39BF36-0F8C-424E-89A2-37C897F3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D62D469-C8A2-7649-B5D4-EB565DE1E5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BB845B5-09BC-A54B-972E-C436681D3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EFF4A72-E3C6-4543-B559-B54DC0764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9AEF85-858B-A346-AA3B-6DEC20BF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5752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0126BC-666E-8F42-8B85-64CA3DDFD3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DB2569B-FC8E-094F-B4A4-17D525953A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0F07282-7AA1-7744-AAB1-49C5FCC858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A4323EE-FA0D-BF4F-AA6F-8D9A39EB8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E575EF1-046C-0049-9F09-C22F3554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94276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F0B3B05-D23D-AE49-915D-93087DE14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E2EE13-D828-8446-B488-8EEAFB5C918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1F3EB19-8EAC-0E4B-A630-24F34DB7A7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779D36B-414E-174D-A615-A8C9EAE14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0B5F449-ABE2-3649-9874-B0D050F3B3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DC0514C-C243-0D44-B9C2-4DAB1B3DA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93074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3134AC-89AF-F242-8C17-6C22C2B677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3DC1F3E-EB3A-B04E-B5B4-706E0084CC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F980100-312E-414A-A082-3D15207320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CDC2AA6-C8E4-E343-87AF-6B599F66AB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E745F1D-5587-E047-A984-55DB824A570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DA76394-9869-774E-B23F-474E649B29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86822419-264B-8A4E-A8DB-ACD188A08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F43F83D-956C-AF47-8374-59A4716734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9928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1E8875A-EA61-7A47-9D9F-D0D9036BA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6F147B0-B51B-114B-9584-74B3735F0E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4FDF901-F480-F74E-844A-470DA5F65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0DFED0-F6A1-8E41-A053-F10B62373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9154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D2B6239-2EA6-C948-AAE1-13BCA3F04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37D04CC-9C14-0F43-BFB1-FA24EF2B6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7BAF004-C3A2-8F4F-8FE1-837271F7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52928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AF22F47-FB06-E340-B5E8-FE7ED28C0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DC341C5-A610-F046-977C-C217FF6514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17997B0-4CDF-2841-9121-462E29DCB7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1C500CE-4131-5243-BAC7-40898B4579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DD6D454-A925-2F4D-A746-3ADEAB1D96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8FD9BF4-CEBE-EF43-B472-0082E8268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583235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73A320-AECE-8046-9351-4872FE9B6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68F8A2-3D93-3A4F-8F6B-17A37DF680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10F436-BD0E-8E47-8556-0DB8211969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87F1D96-DC21-BC44-B7FF-AE6324E60E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CE30890-7B26-2546-8606-D72D108C9F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B24CBCB-884C-4846-A860-FCA02490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002881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DCAD6FD9-5D29-194B-9E5F-907EF35BC7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AF9AF6-0B4F-DF4E-B019-ADB111EAF8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96C95E6-5C18-3A40-90C8-D036ECA0C4D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AA7AE7-0EB5-904B-8F96-CF7CB454A033}" type="datetimeFigureOut">
              <a:rPr lang="es-CL" smtClean="0"/>
              <a:t>15-11-21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1E3C016-53AD-1249-A974-4FE536E5758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BDDB8B-4EAF-CF42-B008-17B91C7E80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B693FD-0F07-3A45-9A28-C892B0FDB078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2588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erecho.udd.cl/centro-justicia-constitucional/" TargetMode="External"/><Relationship Id="rId2" Type="http://schemas.openxmlformats.org/officeDocument/2006/relationships/hyperlink" Target="https://www.eui.eu/en/home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udd.zoom.us/j/82027918477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B9CB8C3F-82C3-6741-89B1-CBAA558DF4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96067"/>
            <a:ext cx="12192000" cy="7850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24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63773" y="1196398"/>
            <a:ext cx="11528227" cy="341049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748718" y="291055"/>
            <a:ext cx="70955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err="1">
                <a:solidFill>
                  <a:srgbClr val="002060"/>
                </a:solidFill>
              </a:rPr>
              <a:t>Symposium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3200" dirty="0" err="1">
                <a:solidFill>
                  <a:srgbClr val="002060"/>
                </a:solidFill>
              </a:rPr>
              <a:t>organizers</a:t>
            </a:r>
            <a:endParaRPr lang="es-CL" sz="3200" dirty="0">
              <a:solidFill>
                <a:srgbClr val="002060"/>
              </a:solidFill>
            </a:endParaRPr>
          </a:p>
          <a:p>
            <a:endParaRPr lang="es-CL" sz="3200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38200" y="1540147"/>
            <a:ext cx="11427731" cy="30088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3.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Gábor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Halmai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Professor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Chair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Comparative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Constitutional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Law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European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Institute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, Florence</a:t>
            </a:r>
          </a:p>
          <a:p>
            <a:pPr>
              <a:lnSpc>
                <a:spcPct val="150000"/>
              </a:lnSpc>
            </a:pPr>
            <a:endParaRPr lang="es-CL" sz="16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4. Sergio Verdugo </a:t>
            </a: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Associate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Professor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Law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and Director of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the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Centro de Justicia Constitucional</a:t>
            </a: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Universidad del Desarrollo, Chile</a:t>
            </a: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 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C5E29A-2DB5-4F43-8D1B-40F34F394A35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59950F3D-076F-C548-852B-ED99E81EA8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82351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866C3146-43F0-3A4C-8232-220621BFF0B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15589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45457" y="1775900"/>
            <a:ext cx="11546543" cy="19201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315931"/>
            <a:ext cx="70955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err="1">
                <a:solidFill>
                  <a:srgbClr val="002060"/>
                </a:solidFill>
              </a:rPr>
              <a:t>Sponsoring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3200" dirty="0" err="1">
                <a:solidFill>
                  <a:srgbClr val="002060"/>
                </a:solidFill>
              </a:rPr>
              <a:t>institutions</a:t>
            </a:r>
            <a:endParaRPr lang="es-CL" sz="3200" dirty="0">
              <a:solidFill>
                <a:srgbClr val="002060"/>
              </a:solidFill>
            </a:endParaRPr>
          </a:p>
          <a:p>
            <a:endParaRPr lang="es-CL" sz="3200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951089" y="2371912"/>
            <a:ext cx="11427731" cy="9775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AutoNum type="arabicPeriod"/>
            </a:pPr>
            <a:r>
              <a:rPr lang="en-US" u="sng" dirty="0">
                <a:hlinkClick r:id="rId2"/>
              </a:rPr>
              <a:t>European University Institute</a:t>
            </a:r>
            <a:r>
              <a:rPr lang="en-US" dirty="0"/>
              <a:t>, Florence</a:t>
            </a:r>
          </a:p>
          <a:p>
            <a:pPr marL="342900" lvl="0" indent="-342900">
              <a:buAutoNum type="arabicPeriod"/>
            </a:pPr>
            <a:r>
              <a:rPr lang="es-MX" u="sng" dirty="0">
                <a:hlinkClick r:id="rId3"/>
              </a:rPr>
              <a:t>Centro de Justicia Constitucional</a:t>
            </a:r>
            <a:r>
              <a:rPr lang="es-MX" dirty="0"/>
              <a:t>, Universidad del Desarrollo, Chile</a:t>
            </a:r>
            <a:endParaRPr lang="es-CL" dirty="0"/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 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C5E29A-2DB5-4F43-8D1B-40F34F394A35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D3C922E1-8CC2-9848-81B7-FA360EE809C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88869" y="5871062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FF1045F-E28C-3047-9DA0-6A95F85F144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21980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E0BB2D8C-B017-A044-9F30-93249471B71A}"/>
              </a:ext>
            </a:extLst>
          </p:cNvPr>
          <p:cNvSpPr/>
          <p:nvPr/>
        </p:nvSpPr>
        <p:spPr>
          <a:xfrm>
            <a:off x="551329" y="3429000"/>
            <a:ext cx="11640671" cy="1732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0" y="0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3A52883-9CA4-3442-93BE-5905C51A9FC2}"/>
              </a:ext>
            </a:extLst>
          </p:cNvPr>
          <p:cNvSpPr txBox="1"/>
          <p:nvPr/>
        </p:nvSpPr>
        <p:spPr>
          <a:xfrm>
            <a:off x="764269" y="372172"/>
            <a:ext cx="850035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How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to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Replace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a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Constitution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in Adverse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Conditions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?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Comparative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insights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</a:t>
            </a:r>
          </a:p>
          <a:p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from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s-CL" sz="1600" b="1" dirty="0" err="1">
                <a:solidFill>
                  <a:schemeClr val="bg1"/>
                </a:solidFill>
                <a:latin typeface="+mj-lt"/>
              </a:rPr>
              <a:t>Hungary</a:t>
            </a:r>
            <a:r>
              <a:rPr lang="es-CL" sz="1600" b="1" dirty="0">
                <a:solidFill>
                  <a:schemeClr val="bg1"/>
                </a:solidFill>
                <a:latin typeface="+mj-lt"/>
              </a:rPr>
              <a:t> and Chile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38CFACB-B6E5-4944-817C-697201570B52}"/>
              </a:ext>
            </a:extLst>
          </p:cNvPr>
          <p:cNvSpPr/>
          <p:nvPr/>
        </p:nvSpPr>
        <p:spPr>
          <a:xfrm>
            <a:off x="764269" y="3877011"/>
            <a:ext cx="105895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b="1" dirty="0">
                <a:latin typeface="+mj-lt"/>
              </a:rPr>
              <a:t>Zoom link</a:t>
            </a:r>
            <a:r>
              <a:rPr lang="es-CL" dirty="0">
                <a:latin typeface="+mj-lt"/>
              </a:rPr>
              <a:t>: </a:t>
            </a:r>
            <a:r>
              <a:rPr lang="es-CL" dirty="0">
                <a:latin typeface="+mj-lt"/>
                <a:hlinkClick r:id="rId2"/>
              </a:rPr>
              <a:t>https://</a:t>
            </a:r>
            <a:r>
              <a:rPr lang="es-CL" dirty="0" err="1">
                <a:latin typeface="+mj-lt"/>
                <a:hlinkClick r:id="rId2"/>
              </a:rPr>
              <a:t>udd.zoom.us</a:t>
            </a:r>
            <a:r>
              <a:rPr lang="es-CL" dirty="0">
                <a:latin typeface="+mj-lt"/>
                <a:hlinkClick r:id="rId2"/>
              </a:rPr>
              <a:t>/j/82027918477</a:t>
            </a:r>
            <a:br>
              <a:rPr lang="es-CL" dirty="0">
                <a:latin typeface="+mj-lt"/>
              </a:rPr>
            </a:br>
            <a:r>
              <a:rPr lang="es-CL" b="1" dirty="0">
                <a:latin typeface="+mj-lt"/>
              </a:rPr>
              <a:t>Meeting ID</a:t>
            </a:r>
            <a:r>
              <a:rPr lang="es-CL" dirty="0">
                <a:latin typeface="+mj-lt"/>
              </a:rPr>
              <a:t>: 820 2791 8477 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B435B78-10B8-374F-AB2D-9EE456479434}"/>
              </a:ext>
            </a:extLst>
          </p:cNvPr>
          <p:cNvSpPr/>
          <p:nvPr/>
        </p:nvSpPr>
        <p:spPr>
          <a:xfrm>
            <a:off x="764269" y="2136866"/>
            <a:ext cx="109361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>
                <a:solidFill>
                  <a:srgbClr val="002060"/>
                </a:solidFill>
              </a:rPr>
              <a:t>ZOOM LINK </a:t>
            </a:r>
            <a:r>
              <a:rPr lang="es-CL" sz="2800" dirty="0">
                <a:solidFill>
                  <a:srgbClr val="002060"/>
                </a:solidFill>
              </a:rPr>
              <a:t>(Friday, </a:t>
            </a:r>
            <a:r>
              <a:rPr lang="es-CL" sz="2800" dirty="0" err="1">
                <a:solidFill>
                  <a:srgbClr val="002060"/>
                </a:solidFill>
              </a:rPr>
              <a:t>November</a:t>
            </a:r>
            <a:r>
              <a:rPr lang="es-CL" sz="2800" dirty="0">
                <a:solidFill>
                  <a:srgbClr val="002060"/>
                </a:solidFill>
              </a:rPr>
              <a:t> 19 and </a:t>
            </a:r>
            <a:r>
              <a:rPr lang="es-CL" sz="2800" dirty="0" err="1">
                <a:solidFill>
                  <a:srgbClr val="002060"/>
                </a:solidFill>
              </a:rPr>
              <a:t>Tuesday</a:t>
            </a:r>
            <a:r>
              <a:rPr lang="es-CL" sz="2800" dirty="0">
                <a:solidFill>
                  <a:srgbClr val="002060"/>
                </a:solidFill>
              </a:rPr>
              <a:t>, </a:t>
            </a:r>
            <a:r>
              <a:rPr lang="es-CL" sz="2800" dirty="0" err="1">
                <a:solidFill>
                  <a:srgbClr val="002060"/>
                </a:solidFill>
              </a:rPr>
              <a:t>Novembre</a:t>
            </a:r>
            <a:r>
              <a:rPr lang="es-CL" sz="2800" dirty="0">
                <a:solidFill>
                  <a:srgbClr val="002060"/>
                </a:solidFill>
              </a:rPr>
              <a:t> 23)</a:t>
            </a:r>
            <a:endParaRPr lang="es-CL" sz="3200" dirty="0">
              <a:solidFill>
                <a:srgbClr val="00206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228096C-8F32-814B-9A72-953A89CF7B7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12884" y="302637"/>
            <a:ext cx="1503325" cy="72508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2F3EF06-8F61-6849-B597-BE88472523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28891" y="465556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1534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ángulo 12">
            <a:extLst>
              <a:ext uri="{FF2B5EF4-FFF2-40B4-BE49-F238E27FC236}">
                <a16:creationId xmlns:a16="http://schemas.microsoft.com/office/drawing/2014/main" id="{E0BB2D8C-B017-A044-9F30-93249471B71A}"/>
              </a:ext>
            </a:extLst>
          </p:cNvPr>
          <p:cNvSpPr/>
          <p:nvPr/>
        </p:nvSpPr>
        <p:spPr>
          <a:xfrm>
            <a:off x="551328" y="5125155"/>
            <a:ext cx="11640671" cy="17328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97A8876-233A-7649-B01A-138420C7D2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34490"/>
            <a:ext cx="10515600" cy="1569660"/>
          </a:xfrm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70000"/>
              </a:lnSpc>
              <a:buNone/>
            </a:pPr>
            <a:r>
              <a:rPr lang="es-CL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Gabor</a:t>
            </a: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Halmai</a:t>
            </a: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</a:t>
            </a:r>
            <a:r>
              <a:rPr lang="es-CL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European</a:t>
            </a: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Institute</a:t>
            </a: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s-CL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Sergio Verdugo – Universidad del Desarrollo, Chile</a:t>
            </a:r>
          </a:p>
          <a:p>
            <a:pPr marL="0" indent="0">
              <a:lnSpc>
                <a:spcPct val="170000"/>
              </a:lnSpc>
              <a:buNone/>
            </a:pPr>
            <a:r>
              <a:rPr lang="es-CL" b="1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8:30-8:45 Santiago | 12:30-12:45 Budapest | 6:30-6:45 New York | 22:30-22:45 </a:t>
            </a:r>
            <a:r>
              <a:rPr lang="es-CL" b="1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Sydney</a:t>
            </a:r>
            <a:endParaRPr lang="es-CL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marL="0" indent="0">
              <a:lnSpc>
                <a:spcPct val="170000"/>
              </a:lnSpc>
              <a:buNone/>
            </a:pPr>
            <a:endParaRPr lang="es-CL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0" y="0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B3A52883-9CA4-3442-93BE-5905C51A9FC2}"/>
              </a:ext>
            </a:extLst>
          </p:cNvPr>
          <p:cNvSpPr txBox="1"/>
          <p:nvPr/>
        </p:nvSpPr>
        <p:spPr>
          <a:xfrm>
            <a:off x="764269" y="37217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>
                <a:solidFill>
                  <a:schemeClr val="bg1"/>
                </a:solidFill>
                <a:latin typeface="+mj-lt"/>
              </a:rPr>
              <a:t>Day 1 | Friday, </a:t>
            </a:r>
            <a:r>
              <a:rPr lang="es-CL" sz="3600" dirty="0" err="1">
                <a:solidFill>
                  <a:schemeClr val="bg1"/>
                </a:solidFill>
                <a:latin typeface="+mj-lt"/>
              </a:rPr>
              <a:t>November</a:t>
            </a:r>
            <a:r>
              <a:rPr lang="es-CL" sz="3600" dirty="0">
                <a:solidFill>
                  <a:schemeClr val="bg1"/>
                </a:solidFill>
                <a:latin typeface="+mj-lt"/>
              </a:rPr>
              <a:t> 19 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474055"/>
            <a:ext cx="7095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err="1">
                <a:solidFill>
                  <a:srgbClr val="002060"/>
                </a:solidFill>
              </a:rPr>
              <a:t>Opening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3200" dirty="0" err="1">
                <a:solidFill>
                  <a:srgbClr val="002060"/>
                </a:solidFill>
              </a:rPr>
              <a:t>Remarks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038CFACB-B6E5-4944-817C-697201570B52}"/>
              </a:ext>
            </a:extLst>
          </p:cNvPr>
          <p:cNvSpPr/>
          <p:nvPr/>
        </p:nvSpPr>
        <p:spPr>
          <a:xfrm>
            <a:off x="764269" y="5413457"/>
            <a:ext cx="105895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Kriszta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Kovacs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WZB Center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for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Global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Constitutionalism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Berlin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</a:p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Tamás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Györfi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of Aberdeen, UK</a:t>
            </a:r>
          </a:p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Rosalind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Dixon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discussant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of New South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Wales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Sydney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Gabor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Halmai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chair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European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Institute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</a:p>
        </p:txBody>
      </p:sp>
      <p:sp>
        <p:nvSpPr>
          <p:cNvPr id="12" name="Rectángulo 11">
            <a:extLst>
              <a:ext uri="{FF2B5EF4-FFF2-40B4-BE49-F238E27FC236}">
                <a16:creationId xmlns:a16="http://schemas.microsoft.com/office/drawing/2014/main" id="{0B435B78-10B8-374F-AB2D-9EE456479434}"/>
              </a:ext>
            </a:extLst>
          </p:cNvPr>
          <p:cNvSpPr/>
          <p:nvPr/>
        </p:nvSpPr>
        <p:spPr>
          <a:xfrm>
            <a:off x="838200" y="3855470"/>
            <a:ext cx="1093611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u="sng" dirty="0">
                <a:solidFill>
                  <a:srgbClr val="002060"/>
                </a:solidFill>
              </a:rPr>
              <a:t>PANEL 1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2800" dirty="0">
                <a:solidFill>
                  <a:srgbClr val="002060"/>
                </a:solidFill>
              </a:rPr>
              <a:t>8:45-9:45 Santiago | 12:45-13:45 Budapest | 6:45-7:45 New York | 22:45-23:45 </a:t>
            </a:r>
            <a:r>
              <a:rPr lang="es-CL" sz="2800" dirty="0" err="1">
                <a:solidFill>
                  <a:srgbClr val="002060"/>
                </a:solidFill>
              </a:rPr>
              <a:t>Sydney</a:t>
            </a:r>
            <a:endParaRPr lang="es-CL" sz="3200" dirty="0">
              <a:solidFill>
                <a:srgbClr val="002060"/>
              </a:solidFill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228096C-8F32-814B-9A72-953A89CF7B7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884" y="302637"/>
            <a:ext cx="1503325" cy="725089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02F3EF06-8F61-6849-B597-BE88472523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891" y="465556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502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45457" y="3134387"/>
            <a:ext cx="11546543" cy="220409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936811" y="1"/>
            <a:ext cx="2461145" cy="891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396724"/>
            <a:ext cx="111498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u="sng" dirty="0">
                <a:solidFill>
                  <a:srgbClr val="002060"/>
                </a:solidFill>
              </a:rPr>
              <a:t>PANEL 2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2800" dirty="0">
                <a:solidFill>
                  <a:srgbClr val="002060"/>
                </a:solidFill>
              </a:rPr>
              <a:t>10:00-11:00 Santiago | 14:00-15:00 Budapest | 8:00-9:00 New York | 00:00-1:00 </a:t>
            </a:r>
            <a:r>
              <a:rPr lang="es-CL" sz="2800" dirty="0" err="1">
                <a:solidFill>
                  <a:srgbClr val="002060"/>
                </a:solidFill>
              </a:rPr>
              <a:t>Sydney</a:t>
            </a:r>
            <a:endParaRPr lang="es-CL" sz="3200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01234" y="3504627"/>
            <a:ext cx="10589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Johanna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Fröhlich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P. Universidad Católica de Chile</a:t>
            </a:r>
          </a:p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András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Jakab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Universität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Salzburg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Austria</a:t>
            </a:r>
          </a:p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José Manuel Díaz de Valdés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discussant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Universidad del Desarrollo, Chile</a:t>
            </a:r>
          </a:p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Sergio Verdugo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chair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Universidad del Desarrollo, Chile</a:t>
            </a:r>
          </a:p>
          <a:p>
            <a:endParaRPr lang="es-CL" sz="1600" b="1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25C7DB9-9A1E-B647-AA65-9CC2C07441CC}"/>
              </a:ext>
            </a:extLst>
          </p:cNvPr>
          <p:cNvSpPr txBox="1"/>
          <p:nvPr/>
        </p:nvSpPr>
        <p:spPr>
          <a:xfrm>
            <a:off x="1120287" y="261295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Friday, </a:t>
            </a:r>
            <a:r>
              <a:rPr lang="es-CL" dirty="0" err="1">
                <a:solidFill>
                  <a:schemeClr val="bg1"/>
                </a:solidFill>
              </a:rPr>
              <a:t>November</a:t>
            </a:r>
            <a:r>
              <a:rPr lang="es-CL" dirty="0">
                <a:solidFill>
                  <a:schemeClr val="bg1"/>
                </a:solidFill>
              </a:rPr>
              <a:t> 19</a:t>
            </a:r>
            <a:endParaRPr lang="es-CL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5D069301-30E4-9A40-8EF5-CC9F8F435CEB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  <a:latin typeface="+mj-lt"/>
              </a:rPr>
              <a:t>How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to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Replace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a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Constitution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in Adverse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Conditions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?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Comparative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insights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  <a:latin typeface="+mj-lt"/>
              </a:rPr>
              <a:t>from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</a:t>
            </a:r>
            <a:r>
              <a:rPr lang="es-CL" dirty="0" err="1">
                <a:solidFill>
                  <a:schemeClr val="bg1"/>
                </a:solidFill>
                <a:latin typeface="+mj-lt"/>
              </a:rPr>
              <a:t>Hungary</a:t>
            </a:r>
            <a:r>
              <a:rPr lang="es-CL" dirty="0">
                <a:solidFill>
                  <a:schemeClr val="bg1"/>
                </a:solidFill>
                <a:latin typeface="+mj-lt"/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7932A0C4-6C6A-9B4C-AD99-E7A37FF29E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71062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63A3E12E-45E9-A640-81F2-E35CDE3A6D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65925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45457" y="2846113"/>
            <a:ext cx="11546543" cy="22508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936812" y="1"/>
            <a:ext cx="2483721" cy="891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396724"/>
            <a:ext cx="111498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u="sng" dirty="0">
                <a:solidFill>
                  <a:srgbClr val="002060"/>
                </a:solidFill>
              </a:rPr>
              <a:t>PANEL 3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2800" dirty="0">
                <a:solidFill>
                  <a:srgbClr val="002060"/>
                </a:solidFill>
              </a:rPr>
              <a:t>11:15-12:15 Santiago | Budapest 15:15-16:15 | New </a:t>
            </a:r>
          </a:p>
          <a:p>
            <a:r>
              <a:rPr lang="es-CL" sz="2800" dirty="0">
                <a:solidFill>
                  <a:srgbClr val="002060"/>
                </a:solidFill>
              </a:rPr>
              <a:t>York 9:15-10:15 | </a:t>
            </a:r>
            <a:r>
              <a:rPr lang="es-CL" sz="2800" dirty="0" err="1">
                <a:solidFill>
                  <a:srgbClr val="002060"/>
                </a:solidFill>
              </a:rPr>
              <a:t>Sydney</a:t>
            </a:r>
            <a:r>
              <a:rPr lang="es-CL" sz="2800" dirty="0">
                <a:solidFill>
                  <a:srgbClr val="002060"/>
                </a:solidFill>
              </a:rPr>
              <a:t> 1:15-2:15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38200" y="3128418"/>
            <a:ext cx="10589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Andrew Arato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The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New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School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for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Social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Research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US</a:t>
            </a:r>
          </a:p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Claudia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Heiss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Universidad de Chile, Chile</a:t>
            </a:r>
          </a:p>
          <a:p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Gabor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Attila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Toth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discussant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of Debrecen,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Hungary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Johanna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Fröhlich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chair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P. Universidad Católica de Chile</a:t>
            </a:r>
          </a:p>
          <a:p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25C7DB9-9A1E-B647-AA65-9CC2C07441CC}"/>
              </a:ext>
            </a:extLst>
          </p:cNvPr>
          <p:cNvSpPr txBox="1"/>
          <p:nvPr/>
        </p:nvSpPr>
        <p:spPr>
          <a:xfrm>
            <a:off x="1120287" y="261295"/>
            <a:ext cx="21259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>
                <a:solidFill>
                  <a:schemeClr val="bg1"/>
                </a:solidFill>
              </a:rPr>
              <a:t>Friday, </a:t>
            </a:r>
            <a:r>
              <a:rPr lang="es-CL" dirty="0" err="1">
                <a:solidFill>
                  <a:schemeClr val="bg1"/>
                </a:solidFill>
              </a:rPr>
              <a:t>November</a:t>
            </a:r>
            <a:r>
              <a:rPr lang="es-CL" dirty="0">
                <a:solidFill>
                  <a:schemeClr val="bg1"/>
                </a:solidFill>
              </a:rPr>
              <a:t> 19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06D22ACF-BF94-0E4E-AA05-D52FB88743F1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endParaRPr lang="es-CL" dirty="0">
              <a:solidFill>
                <a:schemeClr val="bg1"/>
              </a:solidFill>
            </a:endParaRP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3187F48B-A4FF-754D-8A05-D5D752966F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71062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5BB374CC-2ADB-3642-8540-5852A3AB86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0966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45457" y="2914826"/>
            <a:ext cx="11546543" cy="209231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0" y="-3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541094"/>
            <a:ext cx="10868378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u="sng" dirty="0">
                <a:solidFill>
                  <a:srgbClr val="002060"/>
                </a:solidFill>
              </a:rPr>
              <a:t>PANEL 4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2800" dirty="0">
                <a:solidFill>
                  <a:srgbClr val="002060"/>
                </a:solidFill>
              </a:rPr>
              <a:t>8:45-9:45 Santiago | 12:45-13:45 Budapest | 6:45-7:45 New York | 22:45-23:45 </a:t>
            </a:r>
            <a:r>
              <a:rPr lang="es-CL" sz="2800" dirty="0" err="1">
                <a:solidFill>
                  <a:srgbClr val="002060"/>
                </a:solidFill>
              </a:rPr>
              <a:t>Sydney</a:t>
            </a:r>
            <a:endParaRPr lang="es-CL" sz="2800" dirty="0">
              <a:solidFill>
                <a:srgbClr val="002060"/>
              </a:solidFill>
            </a:endParaRPr>
          </a:p>
          <a:p>
            <a:endParaRPr lang="es-CL" sz="3200" u="sng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38200" y="3385991"/>
            <a:ext cx="105895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Verónica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Undurraga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Universidad Adolfo Ibáñez, Chile</a:t>
            </a:r>
          </a:p>
          <a:p>
            <a:pPr lvl="0"/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Sergio Verdugo – Universidad del Desarrollo, Chile</a:t>
            </a:r>
          </a:p>
          <a:p>
            <a:pPr lvl="0"/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Mariana Velasco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discussant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Maynooth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University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Ireland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pPr lvl="0"/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Andrew Arato (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chair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) –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The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New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School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for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Social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Research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, US</a:t>
            </a:r>
          </a:p>
          <a:p>
            <a:pPr lvl="0"/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25C7DB9-9A1E-B647-AA65-9CC2C07441CC}"/>
              </a:ext>
            </a:extLst>
          </p:cNvPr>
          <p:cNvSpPr txBox="1"/>
          <p:nvPr/>
        </p:nvSpPr>
        <p:spPr>
          <a:xfrm>
            <a:off x="838200" y="205203"/>
            <a:ext cx="59987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sz="3600" dirty="0">
                <a:solidFill>
                  <a:schemeClr val="bg1"/>
                </a:solidFill>
              </a:rPr>
              <a:t>Day 2 | </a:t>
            </a:r>
            <a:r>
              <a:rPr lang="es-CL" sz="3600" dirty="0" err="1">
                <a:solidFill>
                  <a:schemeClr val="bg1"/>
                </a:solidFill>
              </a:rPr>
              <a:t>Tuesday</a:t>
            </a:r>
            <a:r>
              <a:rPr lang="es-CL" sz="3600" dirty="0">
                <a:solidFill>
                  <a:schemeClr val="bg1"/>
                </a:solidFill>
              </a:rPr>
              <a:t>, </a:t>
            </a:r>
            <a:r>
              <a:rPr lang="es-CL" sz="3600" dirty="0" err="1">
                <a:solidFill>
                  <a:schemeClr val="bg1"/>
                </a:solidFill>
              </a:rPr>
              <a:t>November</a:t>
            </a:r>
            <a:r>
              <a:rPr lang="es-CL" sz="3600" dirty="0">
                <a:solidFill>
                  <a:schemeClr val="bg1"/>
                </a:solidFill>
              </a:rPr>
              <a:t> 23 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8F81816C-185E-B845-9288-BDDE0F20E3FB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9B7A4A9A-3FA5-C841-9C44-E250E1063D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82351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6E93E68-24BE-8C4E-A7F7-EED3FC635FB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B5EB02C-EC4A-F641-83B6-B9D0CD0AE3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2884" y="302637"/>
            <a:ext cx="1503325" cy="725089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9E5D5FFD-75A1-A043-9945-2D830C942D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28891" y="465556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5085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39850" y="2935871"/>
            <a:ext cx="11546543" cy="21282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936812" y="1"/>
            <a:ext cx="2585321" cy="891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235360"/>
            <a:ext cx="11149844" cy="1508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u="sng" dirty="0">
                <a:solidFill>
                  <a:srgbClr val="002060"/>
                </a:solidFill>
              </a:rPr>
              <a:t>PANEL 5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2800" dirty="0">
                <a:solidFill>
                  <a:srgbClr val="002060"/>
                </a:solidFill>
              </a:rPr>
              <a:t>10:00-11:00 Santiago | 14:00-15:00 Budapest | 8:00-9:00 New York | 00:00-1:00 </a:t>
            </a:r>
            <a:r>
              <a:rPr lang="es-CL" sz="2800" dirty="0" err="1">
                <a:solidFill>
                  <a:srgbClr val="002060"/>
                </a:solidFill>
              </a:rPr>
              <a:t>Sydney</a:t>
            </a:r>
            <a:endParaRPr lang="es-CL" sz="2800" dirty="0">
              <a:solidFill>
                <a:srgbClr val="002060"/>
              </a:solidFill>
            </a:endParaRPr>
          </a:p>
          <a:p>
            <a:endParaRPr lang="es-CL" sz="3200" u="sng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01234" y="3194414"/>
            <a:ext cx="1058953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Renáta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Uitz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Central European University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Gabor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Halmai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– European University Institute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David Landau (discussant) – Florida State University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s-MX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Johanna Fröhlich (co-chair) – P. Universidad Católica de Chile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Andrew </a:t>
            </a:r>
            <a:r>
              <a:rPr lang="en-US" sz="1600" dirty="0" err="1">
                <a:solidFill>
                  <a:schemeClr val="bg2">
                    <a:lumMod val="10000"/>
                  </a:schemeClr>
                </a:solidFill>
                <a:latin typeface="+mj-lt"/>
              </a:rPr>
              <a:t>Arato</a:t>
            </a:r>
            <a:r>
              <a:rPr lang="en-US" sz="1600" dirty="0">
                <a:solidFill>
                  <a:schemeClr val="bg2">
                    <a:lumMod val="10000"/>
                  </a:schemeClr>
                </a:solidFill>
                <a:latin typeface="+mj-lt"/>
              </a:rPr>
              <a:t> (co-chair)  – The New School for Social Research, US</a:t>
            </a:r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  <a:p>
            <a:endParaRPr lang="es-CL" sz="1600" dirty="0">
              <a:solidFill>
                <a:schemeClr val="bg2">
                  <a:lumMod val="10000"/>
                </a:schemeClr>
              </a:solidFill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25C7DB9-9A1E-B647-AA65-9CC2C07441CC}"/>
              </a:ext>
            </a:extLst>
          </p:cNvPr>
          <p:cNvSpPr txBox="1"/>
          <p:nvPr/>
        </p:nvSpPr>
        <p:spPr>
          <a:xfrm>
            <a:off x="1120287" y="261295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Tuesday</a:t>
            </a:r>
            <a:r>
              <a:rPr lang="es-CL" dirty="0">
                <a:solidFill>
                  <a:schemeClr val="bg1"/>
                </a:solidFill>
              </a:rPr>
              <a:t>, </a:t>
            </a:r>
            <a:r>
              <a:rPr lang="es-CL" dirty="0" err="1">
                <a:solidFill>
                  <a:schemeClr val="bg1"/>
                </a:solidFill>
              </a:rPr>
              <a:t>November</a:t>
            </a:r>
            <a:r>
              <a:rPr lang="es-CL" dirty="0">
                <a:solidFill>
                  <a:schemeClr val="bg1"/>
                </a:solidFill>
              </a:rPr>
              <a:t> 23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6708C0B-4B8A-5743-96E8-40A13642DB39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4C90AA75-C1F0-5443-B88B-FF779850EC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71062"/>
            <a:ext cx="1503325" cy="7250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B5A323CA-AE10-8B40-9300-A233371C62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7648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645457" y="2709332"/>
            <a:ext cx="11546543" cy="223858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135545D5-9D87-A74F-80BF-245FAB189EF7}"/>
              </a:ext>
            </a:extLst>
          </p:cNvPr>
          <p:cNvSpPr/>
          <p:nvPr/>
        </p:nvSpPr>
        <p:spPr>
          <a:xfrm>
            <a:off x="936812" y="1"/>
            <a:ext cx="2607899" cy="891920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838200" y="1409434"/>
            <a:ext cx="70955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err="1">
                <a:solidFill>
                  <a:srgbClr val="002060"/>
                </a:solidFill>
              </a:rPr>
              <a:t>Closing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3200" dirty="0" err="1">
                <a:solidFill>
                  <a:srgbClr val="002060"/>
                </a:solidFill>
              </a:rPr>
              <a:t>Remarks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38200" y="3153293"/>
            <a:ext cx="10589531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600" dirty="0">
                <a:latin typeface="+mj-lt"/>
              </a:rPr>
              <a:t>Johanna </a:t>
            </a:r>
            <a:r>
              <a:rPr lang="es-CL" sz="1600" dirty="0" err="1">
                <a:latin typeface="+mj-lt"/>
              </a:rPr>
              <a:t>Fröhlich</a:t>
            </a:r>
            <a:r>
              <a:rPr lang="es-CL" sz="1600" dirty="0">
                <a:latin typeface="+mj-lt"/>
              </a:rPr>
              <a:t> – P. Universidad Católica de Chile </a:t>
            </a:r>
          </a:p>
          <a:p>
            <a:r>
              <a:rPr lang="es-CL" sz="1600" dirty="0">
                <a:latin typeface="+mj-lt"/>
              </a:rPr>
              <a:t>Andrew Arato – </a:t>
            </a:r>
            <a:r>
              <a:rPr lang="es-CL" sz="1600" dirty="0" err="1">
                <a:latin typeface="+mj-lt"/>
              </a:rPr>
              <a:t>The</a:t>
            </a:r>
            <a:r>
              <a:rPr lang="es-CL" sz="1600" dirty="0">
                <a:latin typeface="+mj-lt"/>
              </a:rPr>
              <a:t> New </a:t>
            </a:r>
            <a:r>
              <a:rPr lang="es-CL" sz="1600" dirty="0" err="1">
                <a:latin typeface="+mj-lt"/>
              </a:rPr>
              <a:t>School</a:t>
            </a:r>
            <a:r>
              <a:rPr lang="es-CL" sz="1600" dirty="0">
                <a:latin typeface="+mj-lt"/>
              </a:rPr>
              <a:t> </a:t>
            </a:r>
            <a:r>
              <a:rPr lang="es-CL" sz="1600" dirty="0" err="1">
                <a:latin typeface="+mj-lt"/>
              </a:rPr>
              <a:t>for</a:t>
            </a:r>
            <a:r>
              <a:rPr lang="es-CL" sz="1600" dirty="0">
                <a:latin typeface="+mj-lt"/>
              </a:rPr>
              <a:t> Social </a:t>
            </a:r>
            <a:r>
              <a:rPr lang="es-CL" sz="1600" dirty="0" err="1">
                <a:latin typeface="+mj-lt"/>
              </a:rPr>
              <a:t>Research</a:t>
            </a:r>
            <a:r>
              <a:rPr lang="es-CL" sz="1600" dirty="0">
                <a:latin typeface="+mj-lt"/>
              </a:rPr>
              <a:t>, US</a:t>
            </a:r>
          </a:p>
          <a:p>
            <a:r>
              <a:rPr lang="es-CL" sz="1600" b="1" dirty="0">
                <a:latin typeface="+mj-lt"/>
              </a:rPr>
              <a:t>11:00 Santiago | Budapest 15:00 | New York 9:00 | </a:t>
            </a:r>
            <a:r>
              <a:rPr lang="es-CL" sz="1600" b="1" dirty="0" err="1">
                <a:latin typeface="+mj-lt"/>
              </a:rPr>
              <a:t>Sydney</a:t>
            </a:r>
            <a:r>
              <a:rPr lang="es-CL" sz="1600" b="1" dirty="0">
                <a:latin typeface="+mj-lt"/>
              </a:rPr>
              <a:t> 1:00</a:t>
            </a:r>
          </a:p>
          <a:p>
            <a:endParaRPr lang="es-CL" sz="1600" dirty="0">
              <a:latin typeface="+mj-lt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825C7DB9-9A1E-B647-AA65-9CC2C07441CC}"/>
              </a:ext>
            </a:extLst>
          </p:cNvPr>
          <p:cNvSpPr txBox="1"/>
          <p:nvPr/>
        </p:nvSpPr>
        <p:spPr>
          <a:xfrm>
            <a:off x="1120287" y="261295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Tuesday</a:t>
            </a:r>
            <a:r>
              <a:rPr lang="es-CL" dirty="0">
                <a:solidFill>
                  <a:schemeClr val="bg1"/>
                </a:solidFill>
              </a:rPr>
              <a:t>, </a:t>
            </a:r>
            <a:r>
              <a:rPr lang="es-CL" dirty="0" err="1">
                <a:solidFill>
                  <a:schemeClr val="bg1"/>
                </a:solidFill>
              </a:rPr>
              <a:t>November</a:t>
            </a:r>
            <a:r>
              <a:rPr lang="es-CL" dirty="0">
                <a:solidFill>
                  <a:schemeClr val="bg1"/>
                </a:solidFill>
              </a:rPr>
              <a:t> 23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06708C0B-4B8A-5743-96E8-40A13642DB39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8E21CF78-FA2B-864E-BDB2-B0ABAED6B0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82351"/>
            <a:ext cx="1503325" cy="725089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65DB0EFC-E3D9-1B45-BB59-64B7FB7DC5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33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ángulo 18">
            <a:extLst>
              <a:ext uri="{FF2B5EF4-FFF2-40B4-BE49-F238E27FC236}">
                <a16:creationId xmlns:a16="http://schemas.microsoft.com/office/drawing/2014/main" id="{B7DC4635-AC4D-C441-ABF6-EBC1746C8DDC}"/>
              </a:ext>
            </a:extLst>
          </p:cNvPr>
          <p:cNvSpPr/>
          <p:nvPr/>
        </p:nvSpPr>
        <p:spPr>
          <a:xfrm>
            <a:off x="719389" y="1219201"/>
            <a:ext cx="11427732" cy="339898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 dirty="0"/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22ECFCE5-C436-BD43-9D6C-6FDCD0F64811}"/>
              </a:ext>
            </a:extLst>
          </p:cNvPr>
          <p:cNvSpPr/>
          <p:nvPr/>
        </p:nvSpPr>
        <p:spPr>
          <a:xfrm>
            <a:off x="725311" y="302521"/>
            <a:ext cx="709556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3200" dirty="0" err="1">
                <a:solidFill>
                  <a:srgbClr val="002060"/>
                </a:solidFill>
              </a:rPr>
              <a:t>Symposium</a:t>
            </a:r>
            <a:r>
              <a:rPr lang="es-CL" sz="3200" dirty="0">
                <a:solidFill>
                  <a:srgbClr val="002060"/>
                </a:solidFill>
              </a:rPr>
              <a:t> </a:t>
            </a:r>
            <a:r>
              <a:rPr lang="es-CL" sz="3200" dirty="0" err="1">
                <a:solidFill>
                  <a:srgbClr val="002060"/>
                </a:solidFill>
              </a:rPr>
              <a:t>organizers</a:t>
            </a:r>
            <a:endParaRPr lang="es-CL" sz="3200" dirty="0">
              <a:solidFill>
                <a:srgbClr val="002060"/>
              </a:solidFill>
            </a:endParaRPr>
          </a:p>
          <a:p>
            <a:endParaRPr lang="es-CL" sz="3200" dirty="0">
              <a:solidFill>
                <a:srgbClr val="002060"/>
              </a:solidFill>
            </a:endParaRPr>
          </a:p>
        </p:txBody>
      </p:sp>
      <p:sp>
        <p:nvSpPr>
          <p:cNvPr id="14" name="Rectángulo 13">
            <a:extLst>
              <a:ext uri="{FF2B5EF4-FFF2-40B4-BE49-F238E27FC236}">
                <a16:creationId xmlns:a16="http://schemas.microsoft.com/office/drawing/2014/main" id="{C81EB49D-25C2-D14D-8FCA-E75D54E9E0A7}"/>
              </a:ext>
            </a:extLst>
          </p:cNvPr>
          <p:cNvSpPr/>
          <p:nvPr/>
        </p:nvSpPr>
        <p:spPr>
          <a:xfrm>
            <a:off x="838200" y="1595522"/>
            <a:ext cx="11427731" cy="3008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1. Andrew Arato</a:t>
            </a: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Dorothy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Hart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Hirshon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Professor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Political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and Social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Theory</a:t>
            </a:r>
            <a:endParaRPr lang="es-CL" sz="16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The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New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School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for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Social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Research</a:t>
            </a:r>
            <a:endParaRPr lang="es-CL" sz="16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 </a:t>
            </a: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2. Johanna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Fröhlich</a:t>
            </a:r>
            <a:endParaRPr lang="es-CL" sz="1600" dirty="0">
              <a:solidFill>
                <a:schemeClr val="bg2">
                  <a:lumMod val="10000"/>
                </a:schemeClr>
              </a:solidFill>
            </a:endParaRPr>
          </a:p>
          <a:p>
            <a:pPr>
              <a:lnSpc>
                <a:spcPct val="150000"/>
              </a:lnSpc>
            </a:pP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Assistant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Professor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of </a:t>
            </a:r>
            <a:r>
              <a:rPr lang="es-CL" sz="1600" dirty="0" err="1">
                <a:solidFill>
                  <a:schemeClr val="bg2">
                    <a:lumMod val="10000"/>
                  </a:schemeClr>
                </a:solidFill>
              </a:rPr>
              <a:t>Law</a:t>
            </a: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 </a:t>
            </a:r>
          </a:p>
          <a:p>
            <a:pPr>
              <a:lnSpc>
                <a:spcPct val="150000"/>
              </a:lnSpc>
            </a:pPr>
            <a:r>
              <a:rPr lang="es-CL" sz="1600" dirty="0">
                <a:solidFill>
                  <a:schemeClr val="bg2">
                    <a:lumMod val="10000"/>
                  </a:schemeClr>
                </a:solidFill>
              </a:rPr>
              <a:t>P. Universidad Católica de Chile</a:t>
            </a:r>
          </a:p>
          <a:p>
            <a:pPr>
              <a:lnSpc>
                <a:spcPct val="150000"/>
              </a:lnSpc>
            </a:pPr>
            <a:r>
              <a:rPr lang="es-CL" sz="1600" b="1" dirty="0">
                <a:solidFill>
                  <a:schemeClr val="bg2">
                    <a:lumMod val="10000"/>
                  </a:schemeClr>
                </a:solidFill>
              </a:rPr>
              <a:t> </a:t>
            </a:r>
          </a:p>
        </p:txBody>
      </p:sp>
      <p:sp>
        <p:nvSpPr>
          <p:cNvPr id="15" name="Rectángulo 14">
            <a:extLst>
              <a:ext uri="{FF2B5EF4-FFF2-40B4-BE49-F238E27FC236}">
                <a16:creationId xmlns:a16="http://schemas.microsoft.com/office/drawing/2014/main" id="{1A31222B-C9FE-D841-BE2B-91AE95E36864}"/>
              </a:ext>
            </a:extLst>
          </p:cNvPr>
          <p:cNvSpPr/>
          <p:nvPr/>
        </p:nvSpPr>
        <p:spPr>
          <a:xfrm>
            <a:off x="0" y="5550066"/>
            <a:ext cx="12192000" cy="1330365"/>
          </a:xfrm>
          <a:prstGeom prst="rect">
            <a:avLst/>
          </a:prstGeom>
          <a:solidFill>
            <a:srgbClr val="0070C0"/>
          </a:solidFill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30C5E29A-2DB5-4F43-8D1B-40F34F394A35}"/>
              </a:ext>
            </a:extLst>
          </p:cNvPr>
          <p:cNvSpPr txBox="1"/>
          <p:nvPr/>
        </p:nvSpPr>
        <p:spPr>
          <a:xfrm>
            <a:off x="838200" y="6053712"/>
            <a:ext cx="85003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>
                <a:solidFill>
                  <a:schemeClr val="bg1"/>
                </a:solidFill>
              </a:rPr>
              <a:t>How</a:t>
            </a:r>
            <a:r>
              <a:rPr lang="es-CL" dirty="0">
                <a:solidFill>
                  <a:schemeClr val="bg1"/>
                </a:solidFill>
              </a:rPr>
              <a:t> to </a:t>
            </a:r>
            <a:r>
              <a:rPr lang="es-CL" dirty="0" err="1">
                <a:solidFill>
                  <a:schemeClr val="bg1"/>
                </a:solidFill>
              </a:rPr>
              <a:t>Replace</a:t>
            </a:r>
            <a:r>
              <a:rPr lang="es-CL" dirty="0">
                <a:solidFill>
                  <a:schemeClr val="bg1"/>
                </a:solidFill>
              </a:rPr>
              <a:t> a </a:t>
            </a:r>
            <a:r>
              <a:rPr lang="es-CL" dirty="0" err="1">
                <a:solidFill>
                  <a:schemeClr val="bg1"/>
                </a:solidFill>
              </a:rPr>
              <a:t>Constitution</a:t>
            </a:r>
            <a:r>
              <a:rPr lang="es-CL" dirty="0">
                <a:solidFill>
                  <a:schemeClr val="bg1"/>
                </a:solidFill>
              </a:rPr>
              <a:t> in Adverse </a:t>
            </a:r>
            <a:r>
              <a:rPr lang="es-CL" dirty="0" err="1">
                <a:solidFill>
                  <a:schemeClr val="bg1"/>
                </a:solidFill>
              </a:rPr>
              <a:t>Conditions</a:t>
            </a:r>
            <a:r>
              <a:rPr lang="es-CL" dirty="0">
                <a:solidFill>
                  <a:schemeClr val="bg1"/>
                </a:solidFill>
              </a:rPr>
              <a:t>? </a:t>
            </a:r>
            <a:r>
              <a:rPr lang="es-CL" dirty="0" err="1">
                <a:solidFill>
                  <a:schemeClr val="bg1"/>
                </a:solidFill>
              </a:rPr>
              <a:t>Comparative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insights</a:t>
            </a:r>
            <a:r>
              <a:rPr lang="es-CL" dirty="0">
                <a:solidFill>
                  <a:schemeClr val="bg1"/>
                </a:solidFill>
              </a:rPr>
              <a:t> </a:t>
            </a:r>
          </a:p>
          <a:p>
            <a:r>
              <a:rPr lang="es-CL" dirty="0" err="1">
                <a:solidFill>
                  <a:schemeClr val="bg1"/>
                </a:solidFill>
              </a:rPr>
              <a:t>from</a:t>
            </a:r>
            <a:r>
              <a:rPr lang="es-CL" dirty="0">
                <a:solidFill>
                  <a:schemeClr val="bg1"/>
                </a:solidFill>
              </a:rPr>
              <a:t> </a:t>
            </a:r>
            <a:r>
              <a:rPr lang="es-CL" dirty="0" err="1">
                <a:solidFill>
                  <a:schemeClr val="bg1"/>
                </a:solidFill>
              </a:rPr>
              <a:t>Hungary</a:t>
            </a:r>
            <a:r>
              <a:rPr lang="es-CL" dirty="0">
                <a:solidFill>
                  <a:schemeClr val="bg1"/>
                </a:solidFill>
              </a:rPr>
              <a:t> and Chile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A161B9D3-D5C3-1546-88EF-FFE23CAE1E5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88869" y="5871062"/>
            <a:ext cx="1503325" cy="725089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2225E5EA-82C8-414E-9F7D-BDF64CB56B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75358" y="5995274"/>
            <a:ext cx="1612686" cy="3992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6948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756</TotalTime>
  <Words>637</Words>
  <Application>Microsoft Macintosh PowerPoint</Application>
  <PresentationFormat>Panorámica</PresentationFormat>
  <Paragraphs>83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DOCTORADO EN DERECHO</dc:title>
  <dc:creator>Romina Neno</dc:creator>
  <cp:lastModifiedBy>Microsoft Office User</cp:lastModifiedBy>
  <cp:revision>12</cp:revision>
  <dcterms:created xsi:type="dcterms:W3CDTF">2021-09-20T15:42:04Z</dcterms:created>
  <dcterms:modified xsi:type="dcterms:W3CDTF">2021-11-15T20:48:41Z</dcterms:modified>
</cp:coreProperties>
</file>