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sldIdLst>
    <p:sldId id="256" r:id="rId2"/>
    <p:sldId id="258" r:id="rId3"/>
    <p:sldId id="257" r:id="rId4"/>
    <p:sldId id="259" r:id="rId5"/>
    <p:sldId id="262" r:id="rId6"/>
    <p:sldId id="273" r:id="rId7"/>
    <p:sldId id="274" r:id="rId8"/>
    <p:sldId id="276" r:id="rId9"/>
    <p:sldId id="263" r:id="rId10"/>
    <p:sldId id="266" r:id="rId11"/>
    <p:sldId id="267" r:id="rId12"/>
    <p:sldId id="268" r:id="rId13"/>
    <p:sldId id="270" r:id="rId14"/>
    <p:sldId id="272" r:id="rId15"/>
    <p:sldId id="278" r:id="rId16"/>
    <p:sldId id="279" r:id="rId17"/>
    <p:sldId id="280" r:id="rId18"/>
    <p:sldId id="281" r:id="rId19"/>
    <p:sldId id="282" r:id="rId20"/>
    <p:sldId id="283" r:id="rId21"/>
    <p:sldId id="28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46"/>
  </p:normalViewPr>
  <p:slideViewPr>
    <p:cSldViewPr snapToGrid="0" snapToObjects="1">
      <p:cViewPr varScale="1">
        <p:scale>
          <a:sx n="110" d="100"/>
          <a:sy n="110" d="100"/>
        </p:scale>
        <p:origin x="6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46EEEF6-39DC-B042-8F2B-C02BAC7727B2}" type="datetimeFigureOut">
              <a:rPr lang="es-CL" smtClean="0"/>
              <a:t>03-07-19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9255346" y="2750337"/>
            <a:ext cx="1171888" cy="1356442"/>
          </a:xfrm>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265969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11309"/>
            <a:ext cx="1154151" cy="1090789"/>
          </a:xfrm>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2480321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11615"/>
            <a:ext cx="1154151" cy="1090789"/>
          </a:xfrm>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64951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09925"/>
            <a:ext cx="1154151" cy="1090789"/>
          </a:xfrm>
        </p:spPr>
        <p:txBody>
          <a:bodyPr/>
          <a:lstStyle/>
          <a:p>
            <a:fld id="{ADE572CF-56D2-4048-B667-B92EFAB41574}" type="slidenum">
              <a:rPr lang="es-CL" smtClean="0"/>
              <a:t>‹Nº›</a:t>
            </a:fld>
            <a:endParaRPr lang="es-C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814911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09925"/>
            <a:ext cx="1154151" cy="1090789"/>
          </a:xfrm>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3748881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246EEEF6-39DC-B042-8F2B-C02BAC7727B2}" type="datetimeFigureOut">
              <a:rPr lang="es-CL" smtClean="0"/>
              <a:t>03-07-19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1679444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246EEEF6-39DC-B042-8F2B-C02BAC7727B2}" type="datetimeFigureOut">
              <a:rPr lang="es-CL" smtClean="0"/>
              <a:t>03-07-19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3538066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6EEEF6-39DC-B042-8F2B-C02BAC7727B2}" type="datetimeFigureOut">
              <a:rPr lang="es-CL" smtClean="0"/>
              <a:t>03-07-19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1301802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46EEEF6-39DC-B042-8F2B-C02BAC7727B2}" type="datetimeFigureOut">
              <a:rPr lang="es-CL" smtClean="0"/>
              <a:t>03-07-19</a:t>
            </a:fld>
            <a:endParaRPr lang="es-CL"/>
          </a:p>
        </p:txBody>
      </p:sp>
      <p:sp>
        <p:nvSpPr>
          <p:cNvPr id="5" name="Footer Placeholder 4"/>
          <p:cNvSpPr>
            <a:spLocks noGrp="1"/>
          </p:cNvSpPr>
          <p:nvPr>
            <p:ph type="ftr" sz="quarter" idx="11"/>
          </p:nvPr>
        </p:nvSpPr>
        <p:spPr>
          <a:xfrm>
            <a:off x="680321" y="5936188"/>
            <a:ext cx="6126805" cy="365125"/>
          </a:xfrm>
        </p:spPr>
        <p:txBody>
          <a:bodyPr/>
          <a:lstStyle/>
          <a:p>
            <a:endParaRPr lang="es-C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DE572CF-56D2-4048-B667-B92EFAB41574}" type="slidenum">
              <a:rPr lang="es-CL" smtClean="0"/>
              <a:t>‹Nº›</a:t>
            </a:fld>
            <a:endParaRPr lang="es-CL"/>
          </a:p>
        </p:txBody>
      </p:sp>
    </p:spTree>
    <p:extLst>
      <p:ext uri="{BB962C8B-B14F-4D97-AF65-F5344CB8AC3E}">
        <p14:creationId xmlns:p14="http://schemas.microsoft.com/office/powerpoint/2010/main" val="289216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6EEEF6-39DC-B042-8F2B-C02BAC7727B2}" type="datetimeFigureOut">
              <a:rPr lang="es-CL" smtClean="0"/>
              <a:t>03-07-19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169373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46EEEF6-39DC-B042-8F2B-C02BAC7727B2}" type="datetimeFigureOut">
              <a:rPr lang="es-CL" smtClean="0"/>
              <a:t>03-07-19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10729455" y="2869895"/>
            <a:ext cx="1154151" cy="1090789"/>
          </a:xfrm>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45623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61710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46EEEF6-39DC-B042-8F2B-C02BAC7727B2}" type="datetimeFigureOut">
              <a:rPr lang="es-CL" smtClean="0"/>
              <a:t>03-07-19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426668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46EEEF6-39DC-B042-8F2B-C02BAC7727B2}" type="datetimeFigureOut">
              <a:rPr lang="es-CL" smtClean="0"/>
              <a:t>03-07-19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241990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46EEEF6-39DC-B042-8F2B-C02BAC7727B2}" type="datetimeFigureOut">
              <a:rPr lang="es-CL" smtClean="0"/>
              <a:t>03-07-19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253873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158839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6EEEF6-39DC-B042-8F2B-C02BAC7727B2}" type="datetimeFigureOut">
              <a:rPr lang="es-CL" smtClean="0"/>
              <a:t>03-07-19</a:t>
            </a:fld>
            <a:endParaRPr lang="es-CL"/>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E572CF-56D2-4048-B667-B92EFAB41574}" type="slidenum">
              <a:rPr lang="es-CL" smtClean="0"/>
              <a:t>‹Nº›</a:t>
            </a:fld>
            <a:endParaRPr lang="es-CL"/>
          </a:p>
        </p:txBody>
      </p:sp>
    </p:spTree>
    <p:extLst>
      <p:ext uri="{BB962C8B-B14F-4D97-AF65-F5344CB8AC3E}">
        <p14:creationId xmlns:p14="http://schemas.microsoft.com/office/powerpoint/2010/main" val="141722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46EEEF6-39DC-B042-8F2B-C02BAC7727B2}" type="datetimeFigureOut">
              <a:rPr lang="es-CL" smtClean="0"/>
              <a:t>03-07-19</a:t>
            </a:fld>
            <a:endParaRPr lang="es-C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DE572CF-56D2-4048-B667-B92EFAB41574}" type="slidenum">
              <a:rPr lang="es-CL" smtClean="0"/>
              <a:t>‹Nº›</a:t>
            </a:fld>
            <a:endParaRPr lang="es-CL"/>
          </a:p>
        </p:txBody>
      </p:sp>
    </p:spTree>
    <p:extLst>
      <p:ext uri="{BB962C8B-B14F-4D97-AF65-F5344CB8AC3E}">
        <p14:creationId xmlns:p14="http://schemas.microsoft.com/office/powerpoint/2010/main" val="1682909927"/>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tiff"/><Relationship Id="rId2" Type="http://schemas.openxmlformats.org/officeDocument/2006/relationships/image" Target="../media/image4.tiff"/><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tiff"/><Relationship Id="rId4" Type="http://schemas.openxmlformats.org/officeDocument/2006/relationships/image" Target="../media/image6.tif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DFCB37-7801-124F-B312-025FFF20091D}"/>
              </a:ext>
            </a:extLst>
          </p:cNvPr>
          <p:cNvSpPr>
            <a:spLocks noGrp="1"/>
          </p:cNvSpPr>
          <p:nvPr>
            <p:ph type="ctrTitle"/>
          </p:nvPr>
        </p:nvSpPr>
        <p:spPr>
          <a:xfrm>
            <a:off x="444843" y="2001795"/>
            <a:ext cx="8379613" cy="2104984"/>
          </a:xfrm>
        </p:spPr>
        <p:txBody>
          <a:bodyPr>
            <a:noAutofit/>
          </a:bodyPr>
          <a:lstStyle/>
          <a:p>
            <a:r>
              <a:rPr lang="es-CL" sz="5000" b="1" dirty="0"/>
              <a:t>Plataformas digitales en las Economías Colaborativas</a:t>
            </a:r>
          </a:p>
        </p:txBody>
      </p:sp>
      <p:sp>
        <p:nvSpPr>
          <p:cNvPr id="3" name="Subtítulo 2">
            <a:extLst>
              <a:ext uri="{FF2B5EF4-FFF2-40B4-BE49-F238E27FC236}">
                <a16:creationId xmlns:a16="http://schemas.microsoft.com/office/drawing/2014/main" id="{95004F07-5ACB-EF4D-9FAF-A8BB9593DB6A}"/>
              </a:ext>
            </a:extLst>
          </p:cNvPr>
          <p:cNvSpPr>
            <a:spLocks noGrp="1"/>
          </p:cNvSpPr>
          <p:nvPr>
            <p:ph type="subTitle" idx="1"/>
          </p:nvPr>
        </p:nvSpPr>
        <p:spPr>
          <a:xfrm>
            <a:off x="3330925" y="5123244"/>
            <a:ext cx="8144134" cy="1117687"/>
          </a:xfrm>
        </p:spPr>
        <p:txBody>
          <a:bodyPr>
            <a:normAutofit fontScale="55000" lnSpcReduction="20000"/>
          </a:bodyPr>
          <a:lstStyle/>
          <a:p>
            <a:endParaRPr lang="es-CL" dirty="0"/>
          </a:p>
          <a:p>
            <a:endParaRPr lang="es-CL" dirty="0"/>
          </a:p>
          <a:p>
            <a:endParaRPr lang="es-CL" dirty="0"/>
          </a:p>
          <a:p>
            <a:pPr algn="r"/>
            <a:r>
              <a:rPr lang="es-CL" sz="4300" dirty="0"/>
              <a:t>Rocío García de la Pastora Zavala</a:t>
            </a:r>
          </a:p>
        </p:txBody>
      </p:sp>
    </p:spTree>
    <p:extLst>
      <p:ext uri="{BB962C8B-B14F-4D97-AF65-F5344CB8AC3E}">
        <p14:creationId xmlns:p14="http://schemas.microsoft.com/office/powerpoint/2010/main" val="1907350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lstStyle/>
          <a:p>
            <a:r>
              <a:rPr lang="es-MX" b="1" dirty="0"/>
              <a:t>Elemento básico de la relación laboral: </a:t>
            </a:r>
          </a:p>
          <a:p>
            <a:endParaRPr lang="es-MX" b="1" dirty="0"/>
          </a:p>
          <a:p>
            <a:pPr marL="0" indent="0">
              <a:buNone/>
            </a:pPr>
            <a:r>
              <a:rPr lang="es-MX" sz="4000" b="1" dirty="0"/>
              <a:t>                  SUBORDINACIÓN</a:t>
            </a:r>
          </a:p>
          <a:p>
            <a:endParaRPr lang="es-MX" dirty="0"/>
          </a:p>
          <a:p>
            <a:endParaRPr lang="es-MX" b="1" dirty="0"/>
          </a:p>
          <a:p>
            <a:r>
              <a:rPr lang="es-MX" b="1" dirty="0"/>
              <a:t>Definición: Imposible.</a:t>
            </a:r>
          </a:p>
          <a:p>
            <a:r>
              <a:rPr lang="es-MX" b="1" dirty="0"/>
              <a:t>Acreditación caso a caso: Indicios</a:t>
            </a:r>
          </a:p>
          <a:p>
            <a:endParaRPr lang="es-ES_tradnl" dirty="0"/>
          </a:p>
          <a:p>
            <a:endParaRPr lang="es-CL" dirty="0"/>
          </a:p>
        </p:txBody>
      </p:sp>
    </p:spTree>
    <p:extLst>
      <p:ext uri="{BB962C8B-B14F-4D97-AF65-F5344CB8AC3E}">
        <p14:creationId xmlns:p14="http://schemas.microsoft.com/office/powerpoint/2010/main" val="396628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normAutofit fontScale="92500" lnSpcReduction="10000"/>
          </a:bodyPr>
          <a:lstStyle/>
          <a:p>
            <a:pPr marL="0" indent="0">
              <a:buNone/>
            </a:pPr>
            <a:r>
              <a:rPr lang="es-ES_tradnl" b="1" dirty="0"/>
              <a:t>Indicios clásicos de subordinación:</a:t>
            </a:r>
          </a:p>
          <a:p>
            <a:pPr marL="0" indent="0">
              <a:buNone/>
            </a:pPr>
            <a:endParaRPr lang="es-ES_tradnl" b="1" dirty="0"/>
          </a:p>
          <a:p>
            <a:pPr>
              <a:buFontTx/>
              <a:buChar char="-"/>
            </a:pPr>
            <a:r>
              <a:rPr lang="es-ES_tradnl" b="1" dirty="0"/>
              <a:t>Existencia de jornada</a:t>
            </a:r>
          </a:p>
          <a:p>
            <a:pPr>
              <a:buFontTx/>
              <a:buChar char="-"/>
            </a:pPr>
            <a:r>
              <a:rPr lang="es-ES_tradnl" b="1" dirty="0"/>
              <a:t>Lugar de trabajo</a:t>
            </a:r>
          </a:p>
          <a:p>
            <a:pPr>
              <a:buFontTx/>
              <a:buChar char="-"/>
            </a:pPr>
            <a:r>
              <a:rPr lang="es-ES_tradnl" b="1" dirty="0"/>
              <a:t>Pagos periódicos predefinidos</a:t>
            </a:r>
          </a:p>
          <a:p>
            <a:pPr>
              <a:buFontTx/>
              <a:buChar char="-"/>
            </a:pPr>
            <a:r>
              <a:rPr lang="es-ES_tradnl" b="1" dirty="0"/>
              <a:t>Exclusividad en los servicios</a:t>
            </a:r>
          </a:p>
          <a:p>
            <a:pPr>
              <a:buFontTx/>
              <a:buChar char="-"/>
            </a:pPr>
            <a:r>
              <a:rPr lang="es-ES_tradnl" b="1" dirty="0"/>
              <a:t>Existencia de órdenes para la ejecución del trabajo</a:t>
            </a:r>
          </a:p>
          <a:p>
            <a:pPr>
              <a:buFontTx/>
              <a:buChar char="-"/>
            </a:pPr>
            <a:r>
              <a:rPr lang="es-ES_tradnl" b="1" dirty="0"/>
              <a:t>Implementos entregados por el empleador</a:t>
            </a:r>
          </a:p>
          <a:p>
            <a:pPr>
              <a:buFontTx/>
              <a:buChar char="-"/>
            </a:pPr>
            <a:r>
              <a:rPr lang="es-ES_tradnl" b="1" dirty="0"/>
              <a:t>Potestad de mando y sancionadora </a:t>
            </a:r>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1429765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normAutofit/>
          </a:bodyPr>
          <a:lstStyle/>
          <a:p>
            <a:pPr marL="0" indent="0">
              <a:buNone/>
            </a:pPr>
            <a:r>
              <a:rPr lang="es-ES_tradnl" b="1" dirty="0"/>
              <a:t>Problema:</a:t>
            </a:r>
          </a:p>
          <a:p>
            <a:pPr marL="0" indent="0">
              <a:buNone/>
            </a:pPr>
            <a:endParaRPr lang="es-ES_tradnl" sz="4000" b="1" dirty="0"/>
          </a:p>
          <a:p>
            <a:pPr marL="0" indent="0">
              <a:buNone/>
            </a:pPr>
            <a:r>
              <a:rPr lang="es-ES_tradnl" sz="4000" b="1" dirty="0"/>
              <a:t>Lo clásico paso de moda hace un par de décadas….  </a:t>
            </a:r>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36106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680321" y="2336872"/>
            <a:ext cx="9613861" cy="4002143"/>
          </a:xfrm>
        </p:spPr>
        <p:txBody>
          <a:bodyPr>
            <a:normAutofit lnSpcReduction="10000"/>
          </a:bodyPr>
          <a:lstStyle/>
          <a:p>
            <a:pPr marL="0" indent="0">
              <a:buNone/>
            </a:pPr>
            <a:r>
              <a:rPr lang="es-ES_tradnl" b="1" dirty="0"/>
              <a:t>Problemas de los indicios clásicos con los trabajos a través de plataformas digitales:</a:t>
            </a:r>
          </a:p>
          <a:p>
            <a:pPr marL="0" indent="0">
              <a:buNone/>
            </a:pPr>
            <a:endParaRPr lang="es-ES_tradnl" b="1" dirty="0"/>
          </a:p>
          <a:p>
            <a:pPr>
              <a:buFontTx/>
              <a:buChar char="-"/>
            </a:pPr>
            <a:r>
              <a:rPr lang="es-ES_tradnl" b="1" dirty="0"/>
              <a:t>No existe exclusividad</a:t>
            </a:r>
          </a:p>
          <a:p>
            <a:pPr>
              <a:buFontTx/>
              <a:buChar char="-"/>
            </a:pPr>
            <a:r>
              <a:rPr lang="es-ES_tradnl" b="1" dirty="0"/>
              <a:t>El servicio se puede prestar a distancia</a:t>
            </a:r>
          </a:p>
          <a:p>
            <a:pPr>
              <a:buFontTx/>
              <a:buChar char="-"/>
            </a:pPr>
            <a:r>
              <a:rPr lang="es-ES_tradnl" b="1" dirty="0"/>
              <a:t>El servicio puede implicar herramientas del propio trabajador (auto, teléfono, computador etc…)</a:t>
            </a:r>
          </a:p>
          <a:p>
            <a:pPr>
              <a:buFontTx/>
              <a:buChar char="-"/>
            </a:pPr>
            <a:r>
              <a:rPr lang="es-ES_tradnl" b="1" dirty="0"/>
              <a:t>No existe jornada</a:t>
            </a:r>
          </a:p>
          <a:p>
            <a:pPr>
              <a:buFontTx/>
              <a:buChar char="-"/>
            </a:pPr>
            <a:endParaRPr lang="es-ES_tradnl" b="1" dirty="0"/>
          </a:p>
          <a:p>
            <a:pPr marL="0" indent="0">
              <a:buNone/>
            </a:pPr>
            <a:r>
              <a:rPr lang="es-ES_tradnl" b="1" dirty="0"/>
              <a:t>La zona gris crece…</a:t>
            </a:r>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3822587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680321" y="2336872"/>
            <a:ext cx="9613861" cy="4002143"/>
          </a:xfrm>
        </p:spPr>
        <p:txBody>
          <a:bodyPr>
            <a:normAutofit/>
          </a:bodyPr>
          <a:lstStyle/>
          <a:p>
            <a:pPr marL="0" indent="0">
              <a:buNone/>
            </a:pPr>
            <a:r>
              <a:rPr lang="es-ES_tradnl" b="1" dirty="0"/>
              <a:t>Y que hacemos con los trabajos en plataformas??</a:t>
            </a:r>
          </a:p>
          <a:p>
            <a:pPr marL="0" indent="0">
              <a:buNone/>
            </a:pPr>
            <a:endParaRPr lang="es-ES_tradnl" b="1" dirty="0"/>
          </a:p>
          <a:p>
            <a:pPr marL="0" indent="0">
              <a:buNone/>
            </a:pPr>
            <a:r>
              <a:rPr lang="es-ES_tradnl" b="1" dirty="0"/>
              <a:t>Jurisprudencia comparada y doctrina internacional recurren a los indicios (</a:t>
            </a:r>
            <a:r>
              <a:rPr lang="es-ES_tradnl" b="1" dirty="0" err="1"/>
              <a:t>Todolí</a:t>
            </a:r>
            <a:r>
              <a:rPr lang="es-ES_tradnl" b="1" dirty="0"/>
              <a:t>, </a:t>
            </a:r>
            <a:r>
              <a:rPr lang="es-ES_tradnl" b="1" dirty="0" err="1"/>
              <a:t>Adrian</a:t>
            </a:r>
            <a:r>
              <a:rPr lang="es-ES_tradnl" b="1" dirty="0"/>
              <a:t>. El trabajo en la era de la economía colaborativa)</a:t>
            </a:r>
          </a:p>
          <a:p>
            <a:pPr marL="0" indent="0">
              <a:buNone/>
            </a:pPr>
            <a:endParaRPr lang="es-ES_tradnl" b="1" dirty="0"/>
          </a:p>
          <a:p>
            <a:pPr marL="0" indent="0" algn="just">
              <a:buNone/>
            </a:pPr>
            <a:r>
              <a:rPr lang="es-ES_tradnl" b="1" dirty="0"/>
              <a:t>Se debe realizar un análisis caso a caso. </a:t>
            </a:r>
            <a:r>
              <a:rPr lang="es-ES_tradnl" altLang="es-CL" b="1" dirty="0" err="1"/>
              <a:t>Todolí</a:t>
            </a:r>
            <a:r>
              <a:rPr lang="es-ES_tradnl" altLang="es-CL" b="1" dirty="0"/>
              <a:t> previene: “</a:t>
            </a:r>
            <a:r>
              <a:rPr lang="es-MX" altLang="es-CL" b="1" i="1" dirty="0"/>
              <a:t>cada plataforma opera de manera diferente y habrá que estar al caso concreto para saber si se dan los indicios de laboralidad</a:t>
            </a:r>
            <a:r>
              <a:rPr lang="es-MX" altLang="es-CL" b="1" dirty="0"/>
              <a:t>”.</a:t>
            </a:r>
          </a:p>
          <a:p>
            <a:pPr marL="0" indent="0">
              <a:buNone/>
            </a:pPr>
            <a:endParaRPr lang="es-ES_tradnl" b="1" dirty="0"/>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42914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a:t>
            </a:r>
            <a:br>
              <a:rPr lang="es-CL" dirty="0"/>
            </a:b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680321" y="2336872"/>
            <a:ext cx="9613861" cy="4002143"/>
          </a:xfrm>
        </p:spPr>
        <p:txBody>
          <a:bodyPr>
            <a:normAutofit/>
          </a:bodyPr>
          <a:lstStyle/>
          <a:p>
            <a:pPr marL="457200" lvl="1" indent="0">
              <a:buClr>
                <a:schemeClr val="tx1"/>
              </a:buClr>
              <a:buNone/>
            </a:pPr>
            <a:r>
              <a:rPr lang="es-ES_tradnl" altLang="es-CL" sz="2400" b="1" dirty="0"/>
              <a:t>La jurisprudencia comparada analizó, en el caso de las EC de transportes de pasajeros, los siguientes criterios para evidenciar indicios de </a:t>
            </a:r>
            <a:r>
              <a:rPr lang="es-ES_tradnl" altLang="es-CL" sz="2400" b="1" dirty="0" err="1"/>
              <a:t>laboralidad</a:t>
            </a:r>
            <a:r>
              <a:rPr lang="es-ES_tradnl" altLang="es-CL" sz="2400" b="1" dirty="0"/>
              <a:t>:</a:t>
            </a:r>
          </a:p>
          <a:p>
            <a:pPr marL="457200" lvl="1" indent="0">
              <a:buClr>
                <a:schemeClr val="tx1"/>
              </a:buClr>
              <a:buNone/>
            </a:pPr>
            <a:endParaRPr lang="es-ES_tradnl" altLang="es-CL" sz="2400" b="1" dirty="0"/>
          </a:p>
          <a:p>
            <a:pPr marL="1295400" lvl="2" indent="-495300">
              <a:buClr>
                <a:schemeClr val="tx1"/>
              </a:buClr>
            </a:pPr>
            <a:r>
              <a:rPr lang="es-ES_tradnl" altLang="es-CL" sz="2400" b="1" dirty="0"/>
              <a:t>Fuentes de las herramientas.</a:t>
            </a:r>
          </a:p>
          <a:p>
            <a:pPr marL="1295400" lvl="2" indent="-495300">
              <a:buClr>
                <a:schemeClr val="tx1"/>
              </a:buClr>
            </a:pPr>
            <a:r>
              <a:rPr lang="es-ES_tradnl" altLang="es-CL" sz="2400" b="1" dirty="0"/>
              <a:t>Contrato.</a:t>
            </a:r>
          </a:p>
          <a:p>
            <a:pPr marL="1295400" lvl="2" indent="-495300">
              <a:buClr>
                <a:schemeClr val="tx1"/>
              </a:buClr>
            </a:pPr>
            <a:r>
              <a:rPr lang="es-ES_tradnl" altLang="es-CL" sz="2400" b="1" dirty="0"/>
              <a:t>Existencia de </a:t>
            </a:r>
            <a:r>
              <a:rPr lang="es-ES_tradnl" altLang="es-CL" sz="2400" b="1" u="sng" dirty="0"/>
              <a:t>potestad de mando y potestad disciplinaria.</a:t>
            </a:r>
          </a:p>
          <a:p>
            <a:pPr marL="0" indent="0">
              <a:buNone/>
            </a:pPr>
            <a:endParaRPr lang="es-ES_tradnl" b="1" dirty="0"/>
          </a:p>
          <a:p>
            <a:pPr marL="0" indent="0">
              <a:buNone/>
            </a:pPr>
            <a:endParaRPr lang="es-ES_tradnl" b="1" dirty="0"/>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2431335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El proyecto de ley</a:t>
            </a:r>
            <a:br>
              <a:rPr lang="es-CL" dirty="0"/>
            </a:b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370391" y="2336872"/>
            <a:ext cx="9923792" cy="4002143"/>
          </a:xfrm>
        </p:spPr>
        <p:txBody>
          <a:bodyPr>
            <a:normAutofit/>
          </a:bodyPr>
          <a:lstStyle/>
          <a:p>
            <a:pPr marL="457200" lvl="1" indent="0" algn="just">
              <a:buClr>
                <a:schemeClr val="tx1"/>
              </a:buClr>
              <a:buNone/>
            </a:pPr>
            <a:r>
              <a:rPr lang="es-CL" sz="2400" b="1" dirty="0"/>
              <a:t>No dan origen al contrato de trabajo, los servicios prestados por personas naturales a través de plataformas digitales que intermedien entre estas personas y los usuarios de dichos servicios, </a:t>
            </a:r>
            <a:r>
              <a:rPr lang="es-CL" sz="2400" b="1" u="sng" dirty="0"/>
              <a:t>sin obligación de exclusividad</a:t>
            </a:r>
            <a:r>
              <a:rPr lang="es-CL" sz="2400" b="1" dirty="0"/>
              <a:t>, y con </a:t>
            </a:r>
            <a:r>
              <a:rPr lang="es-CL" sz="2400" b="1" u="sng" dirty="0"/>
              <a:t>libertad para determinar la oportunidad y tiempo que destinarán a la prestación de tales servicios</a:t>
            </a:r>
            <a:r>
              <a:rPr lang="es-CL" sz="2400" b="1" dirty="0"/>
              <a:t>. Lo anterior, </a:t>
            </a:r>
            <a:r>
              <a:rPr lang="es-CL" sz="2400" b="1" u="sng" dirty="0"/>
              <a:t>en la medida en que no concurran los requisitos establecidos en el artículo 7</a:t>
            </a:r>
            <a:r>
              <a:rPr lang="es-CL" sz="2400" b="1" dirty="0"/>
              <a:t> de este Código. </a:t>
            </a:r>
            <a:endParaRPr lang="es-ES_tradnl" sz="24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2244769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El proyecto de ley</a:t>
            </a:r>
            <a:br>
              <a:rPr lang="es-CL" dirty="0"/>
            </a:b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370391" y="2336872"/>
            <a:ext cx="9923792" cy="4002143"/>
          </a:xfrm>
        </p:spPr>
        <p:txBody>
          <a:bodyPr>
            <a:normAutofit/>
          </a:bodyPr>
          <a:lstStyle/>
          <a:p>
            <a:pPr marL="457200" lvl="1" indent="0" algn="just">
              <a:buClr>
                <a:schemeClr val="tx1"/>
              </a:buClr>
              <a:buNone/>
            </a:pPr>
            <a:r>
              <a:rPr lang="es-CL" sz="2400" b="1" dirty="0"/>
              <a:t>El trabajo en plataformas eventuales no genera contrato de trabajo </a:t>
            </a:r>
            <a:r>
              <a:rPr lang="es-CL" sz="2400" b="1" u="sng" dirty="0"/>
              <a:t>si no se cumplen los indicios de laboralidad</a:t>
            </a:r>
          </a:p>
          <a:p>
            <a:pPr marL="457200" lvl="1" indent="0" algn="just">
              <a:buClr>
                <a:schemeClr val="tx1"/>
              </a:buClr>
              <a:buNone/>
            </a:pPr>
            <a:endParaRPr lang="es-CL" sz="2400" b="1" dirty="0"/>
          </a:p>
          <a:p>
            <a:pPr marL="457200" lvl="1" indent="0" algn="just">
              <a:buClr>
                <a:schemeClr val="tx1"/>
              </a:buClr>
              <a:buNone/>
            </a:pPr>
            <a:r>
              <a:rPr lang="es-CL" sz="2400" b="1" dirty="0"/>
              <a:t>El trabajador debe emitir boleta de honorarios (seguridad social para los trabajadores independientes) </a:t>
            </a:r>
          </a:p>
          <a:p>
            <a:pPr marL="457200" lvl="1" indent="0" algn="just">
              <a:buClr>
                <a:schemeClr val="tx1"/>
              </a:buClr>
              <a:buNone/>
            </a:pPr>
            <a:endParaRPr lang="es-CL" sz="2400" b="1" dirty="0"/>
          </a:p>
          <a:p>
            <a:pPr marL="457200" lvl="1" indent="0" algn="just">
              <a:buClr>
                <a:schemeClr val="tx1"/>
              </a:buClr>
              <a:buNone/>
            </a:pPr>
            <a:r>
              <a:rPr lang="es-CL" sz="2400" b="1" dirty="0"/>
              <a:t>La empresa de plataforma actuará como agente retenedor de las cotizaciones previsionales</a:t>
            </a:r>
          </a:p>
          <a:p>
            <a:pPr marL="457200" lvl="1" indent="0">
              <a:buClr>
                <a:schemeClr val="tx1"/>
              </a:buClr>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1654294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El proyecto de ley</a:t>
            </a:r>
            <a:br>
              <a:rPr lang="es-CL" dirty="0"/>
            </a:b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266218" y="2348447"/>
            <a:ext cx="9923792" cy="4002143"/>
          </a:xfrm>
        </p:spPr>
        <p:txBody>
          <a:bodyPr>
            <a:normAutofit lnSpcReduction="10000"/>
          </a:bodyPr>
          <a:lstStyle/>
          <a:p>
            <a:pPr marL="0" lvl="0" indent="0" algn="just">
              <a:buNone/>
            </a:pPr>
            <a:r>
              <a:rPr lang="es-CL" b="1" dirty="0"/>
              <a:t>Las empresas:</a:t>
            </a:r>
          </a:p>
          <a:p>
            <a:pPr marL="0" lvl="0" indent="0" algn="just">
              <a:buNone/>
            </a:pPr>
            <a:endParaRPr lang="es-CL" b="1" dirty="0"/>
          </a:p>
          <a:p>
            <a:pPr lvl="0" algn="just"/>
            <a:r>
              <a:rPr lang="es-CL" b="1" dirty="0"/>
              <a:t>Podrán dar directrices estrictamente necesarias para la ejecución del servicio, sin determinar la forma y oportunidad en que serán prestados, ni supervigilar al prestador.</a:t>
            </a:r>
          </a:p>
          <a:p>
            <a:pPr lvl="0" algn="just"/>
            <a:endParaRPr lang="es-CL" sz="2000" b="1" dirty="0"/>
          </a:p>
          <a:p>
            <a:pPr lvl="0" algn="just"/>
            <a:r>
              <a:rPr lang="es-CL" b="1" dirty="0"/>
              <a:t>Establecerán las políticas de distribución de gastos y reembolsos.</a:t>
            </a:r>
            <a:endParaRPr lang="es-CL" sz="2000" b="1" dirty="0"/>
          </a:p>
          <a:p>
            <a:pPr algn="just"/>
            <a:endParaRPr lang="es-CL" b="1" dirty="0"/>
          </a:p>
          <a:p>
            <a:pPr algn="just"/>
            <a:r>
              <a:rPr lang="es-CL" b="1" dirty="0"/>
              <a:t>Determinarán modalidades de intercambio de información entre la empresa y los prestadores de servicios.</a:t>
            </a:r>
            <a:r>
              <a:rPr lang="es-CL" dirty="0"/>
              <a:t> </a:t>
            </a:r>
            <a:endParaRPr lang="es-ES_tradnl" sz="66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803273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El proyecto de ley</a:t>
            </a:r>
            <a:br>
              <a:rPr lang="es-CL" dirty="0"/>
            </a:b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266218" y="2152891"/>
            <a:ext cx="9923792" cy="4490977"/>
          </a:xfrm>
        </p:spPr>
        <p:txBody>
          <a:bodyPr>
            <a:normAutofit/>
          </a:bodyPr>
          <a:lstStyle/>
          <a:p>
            <a:pPr marL="0" lvl="0" indent="0" algn="just">
              <a:buNone/>
            </a:pPr>
            <a:r>
              <a:rPr lang="es-CL" b="1" dirty="0"/>
              <a:t>Las empresas:</a:t>
            </a:r>
          </a:p>
          <a:p>
            <a:pPr marL="0" lvl="0" indent="0" algn="just">
              <a:buNone/>
            </a:pPr>
            <a:endParaRPr lang="es-CL" b="1" dirty="0"/>
          </a:p>
          <a:p>
            <a:pPr lvl="0" algn="just"/>
            <a:r>
              <a:rPr lang="es-CL" b="1" dirty="0"/>
              <a:t>Establecerán la calidad del servicio esperada y las circunstancias que puedan producir el término de la relación contractual.</a:t>
            </a:r>
          </a:p>
          <a:p>
            <a:pPr lvl="0" algn="just"/>
            <a:endParaRPr lang="es-CL" b="1" dirty="0"/>
          </a:p>
          <a:p>
            <a:pPr lvl="0" algn="just"/>
            <a:r>
              <a:rPr lang="es-CL" b="1" dirty="0"/>
              <a:t>Determinarán el detalle de las medidas y equipos de seguridad que deben ser utilizados por los prestadores de servicios.</a:t>
            </a:r>
          </a:p>
          <a:p>
            <a:pPr algn="just"/>
            <a:endParaRPr lang="es-CL"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3656066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a:xfrm>
            <a:off x="618538" y="383729"/>
            <a:ext cx="9613861" cy="1080938"/>
          </a:xfrm>
        </p:spPr>
        <p:txBody>
          <a:bodyPr/>
          <a:lstStyle/>
          <a:p>
            <a:r>
              <a:rPr lang="es-CL" b="1" dirty="0"/>
              <a:t>Trabajos en extinción</a:t>
            </a:r>
            <a:r>
              <a:rPr lang="es-CL" dirty="0"/>
              <a:t>			</a:t>
            </a:r>
          </a:p>
        </p:txBody>
      </p:sp>
      <p:pic>
        <p:nvPicPr>
          <p:cNvPr id="6" name="Marcador de contenido 3">
            <a:extLst>
              <a:ext uri="{FF2B5EF4-FFF2-40B4-BE49-F238E27FC236}">
                <a16:creationId xmlns:a16="http://schemas.microsoft.com/office/drawing/2014/main" id="{521C4D33-F68A-264A-9A39-DB34A81CD4BB}"/>
              </a:ext>
            </a:extLst>
          </p:cNvPr>
          <p:cNvPicPr>
            <a:picLocks noChangeAspect="1"/>
          </p:cNvPicPr>
          <p:nvPr/>
        </p:nvPicPr>
        <p:blipFill>
          <a:blip r:embed="rId2"/>
          <a:stretch>
            <a:fillRect/>
          </a:stretch>
        </p:blipFill>
        <p:spPr>
          <a:xfrm>
            <a:off x="4176712" y="1557264"/>
            <a:ext cx="3824288" cy="2794000"/>
          </a:xfrm>
          <a:prstGeom prst="rect">
            <a:avLst/>
          </a:prstGeom>
        </p:spPr>
      </p:pic>
      <p:pic>
        <p:nvPicPr>
          <p:cNvPr id="1030" name="Picture 6" descr="Resultado de imagen para telefonista compaÃ±ia de telefonos  chile">
            <a:extLst>
              <a:ext uri="{FF2B5EF4-FFF2-40B4-BE49-F238E27FC236}">
                <a16:creationId xmlns:a16="http://schemas.microsoft.com/office/drawing/2014/main" id="{5BD2B19A-9203-1D4D-BE03-0561BEB13E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82" y="4603353"/>
            <a:ext cx="3657600" cy="2222500"/>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83A092A-3F02-1A41-BFF8-9BEE5C1ACF4E}"/>
              </a:ext>
            </a:extLst>
          </p:cNvPr>
          <p:cNvPicPr>
            <a:picLocks noChangeAspect="1"/>
          </p:cNvPicPr>
          <p:nvPr/>
        </p:nvPicPr>
        <p:blipFill>
          <a:blip r:embed="rId4"/>
          <a:stretch>
            <a:fillRect/>
          </a:stretch>
        </p:blipFill>
        <p:spPr>
          <a:xfrm>
            <a:off x="8714891" y="1685825"/>
            <a:ext cx="2794000" cy="2794000"/>
          </a:xfrm>
          <a:prstGeom prst="rect">
            <a:avLst/>
          </a:prstGeom>
        </p:spPr>
      </p:pic>
      <p:pic>
        <p:nvPicPr>
          <p:cNvPr id="9" name="Imagen 8">
            <a:extLst>
              <a:ext uri="{FF2B5EF4-FFF2-40B4-BE49-F238E27FC236}">
                <a16:creationId xmlns:a16="http://schemas.microsoft.com/office/drawing/2014/main" id="{B28AA712-3E0E-2444-A71A-F1BB6545B672}"/>
              </a:ext>
            </a:extLst>
          </p:cNvPr>
          <p:cNvPicPr>
            <a:picLocks noChangeAspect="1"/>
          </p:cNvPicPr>
          <p:nvPr/>
        </p:nvPicPr>
        <p:blipFill>
          <a:blip r:embed="rId5"/>
          <a:stretch>
            <a:fillRect/>
          </a:stretch>
        </p:blipFill>
        <p:spPr>
          <a:xfrm>
            <a:off x="3985110" y="4429647"/>
            <a:ext cx="3492500" cy="2324100"/>
          </a:xfrm>
          <a:prstGeom prst="rect">
            <a:avLst/>
          </a:prstGeom>
        </p:spPr>
      </p:pic>
      <p:pic>
        <p:nvPicPr>
          <p:cNvPr id="14" name="Picture 4" descr="Resultado de imagen para imagenes de cajeros de peaje CHILE">
            <a:extLst>
              <a:ext uri="{FF2B5EF4-FFF2-40B4-BE49-F238E27FC236}">
                <a16:creationId xmlns:a16="http://schemas.microsoft.com/office/drawing/2014/main" id="{A2BC0120-8E0E-3741-A424-DBB3993CCC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06891" y="4700984"/>
            <a:ext cx="38100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4451CB9-A947-934F-B212-6797614F012E}"/>
              </a:ext>
            </a:extLst>
          </p:cNvPr>
          <p:cNvPicPr>
            <a:picLocks noChangeAspect="1"/>
          </p:cNvPicPr>
          <p:nvPr/>
        </p:nvPicPr>
        <p:blipFill>
          <a:blip r:embed="rId7"/>
          <a:stretch>
            <a:fillRect/>
          </a:stretch>
        </p:blipFill>
        <p:spPr>
          <a:xfrm>
            <a:off x="97544" y="1792214"/>
            <a:ext cx="3492500" cy="2324100"/>
          </a:xfrm>
          <a:prstGeom prst="rect">
            <a:avLst/>
          </a:prstGeom>
        </p:spPr>
      </p:pic>
    </p:spTree>
    <p:extLst>
      <p:ext uri="{BB962C8B-B14F-4D97-AF65-F5344CB8AC3E}">
        <p14:creationId xmlns:p14="http://schemas.microsoft.com/office/powerpoint/2010/main" val="4127001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266218" y="2152891"/>
            <a:ext cx="9923792" cy="4490977"/>
          </a:xfrm>
        </p:spPr>
        <p:txBody>
          <a:bodyPr>
            <a:normAutofit/>
          </a:bodyPr>
          <a:lstStyle/>
          <a:p>
            <a:pPr marL="0" lvl="0" indent="0" algn="just">
              <a:buNone/>
            </a:pPr>
            <a:r>
              <a:rPr lang="es-CL" b="1" u="sng" dirty="0"/>
              <a:t>Insistimos en la relación laboral clásica:</a:t>
            </a:r>
          </a:p>
          <a:p>
            <a:pPr lvl="0" algn="just">
              <a:buFontTx/>
              <a:buChar char="-"/>
            </a:pPr>
            <a:r>
              <a:rPr lang="es-CL" b="1" dirty="0"/>
              <a:t>Deben considerarse, como indicios, las manifestaciones de potestad de mando y disciplinaria.</a:t>
            </a:r>
          </a:p>
          <a:p>
            <a:pPr marL="0" lvl="0" indent="0" algn="just">
              <a:buNone/>
            </a:pPr>
            <a:endParaRPr lang="es-CL" b="1" dirty="0"/>
          </a:p>
          <a:p>
            <a:pPr marL="0" lvl="0" indent="0" algn="just">
              <a:buNone/>
            </a:pPr>
            <a:r>
              <a:rPr lang="es-CL" b="1" u="sng" dirty="0"/>
              <a:t>Generamos una regulación especial:</a:t>
            </a:r>
          </a:p>
          <a:p>
            <a:pPr lvl="0" algn="just">
              <a:buFontTx/>
              <a:buChar char="-"/>
            </a:pPr>
            <a:r>
              <a:rPr lang="es-CL" b="1" dirty="0"/>
              <a:t>El foco debe estar en la proteccion en materias de accidentes, enfermedades y seguridad social. Impulsar los elementos de protección.</a:t>
            </a:r>
          </a:p>
          <a:p>
            <a:pPr lvl="0" algn="just">
              <a:buFontTx/>
              <a:buChar char="-"/>
            </a:pPr>
            <a:r>
              <a:rPr lang="es-CL" b="1" dirty="0"/>
              <a:t>Contemplar un maximo de tiempo de trabajo diario</a:t>
            </a:r>
          </a:p>
          <a:p>
            <a:pPr lvl="0" algn="just">
              <a:buFontTx/>
              <a:buChar char="-"/>
            </a:pPr>
            <a:r>
              <a:rPr lang="es-CL" b="1" dirty="0"/>
              <a:t>Entender que la flexibilidad horaria es primordial</a:t>
            </a:r>
          </a:p>
          <a:p>
            <a:pPr marL="0" lvl="0" indent="0" algn="just">
              <a:buNone/>
            </a:pPr>
            <a:endParaRPr lang="es-CL" b="1" dirty="0"/>
          </a:p>
          <a:p>
            <a:pPr marL="0" lvl="0" indent="0" algn="just">
              <a:buNone/>
            </a:pPr>
            <a:endParaRPr lang="es-CL"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1148106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¿Que hacer?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266218" y="2152891"/>
            <a:ext cx="9923792" cy="4490977"/>
          </a:xfrm>
        </p:spPr>
        <p:txBody>
          <a:bodyPr>
            <a:normAutofit/>
          </a:bodyPr>
          <a:lstStyle/>
          <a:p>
            <a:pPr marL="0" lvl="0" indent="0" algn="just">
              <a:buNone/>
            </a:pPr>
            <a:endParaRPr lang="es-CL" b="1" dirty="0"/>
          </a:p>
          <a:p>
            <a:pPr marL="0" lvl="0" indent="0" algn="just">
              <a:buNone/>
            </a:pPr>
            <a:endParaRPr lang="es-CL" b="1" dirty="0"/>
          </a:p>
          <a:p>
            <a:pPr marL="0" lvl="0" indent="0" algn="ctr">
              <a:buNone/>
            </a:pPr>
            <a:endParaRPr lang="es-CL" sz="3500" b="1" dirty="0"/>
          </a:p>
          <a:p>
            <a:pPr marL="0" indent="0" algn="ctr">
              <a:buNone/>
            </a:pPr>
            <a:r>
              <a:rPr lang="es-CL" sz="3500" b="1" u="sng" dirty="0"/>
              <a:t>Generar un sistema responsable de regulación del trabajo en economías colaborativas, flexible y protector de la seguridad. </a:t>
            </a:r>
          </a:p>
          <a:p>
            <a:pPr marL="0" lvl="0" indent="0" algn="just">
              <a:buNone/>
            </a:pPr>
            <a:endParaRPr lang="es-CL" b="1" dirty="0"/>
          </a:p>
          <a:p>
            <a:pPr marL="0" lvl="0" indent="0" algn="just">
              <a:buNone/>
            </a:pPr>
            <a:endParaRPr lang="es-CL" b="1" dirty="0"/>
          </a:p>
          <a:p>
            <a:pPr marL="0" lvl="0" indent="0" algn="just">
              <a:buNone/>
            </a:pPr>
            <a:endParaRPr lang="es-CL"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412973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Los nuevos dolores de cabeza para el Derecho del Trabajo clásico</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lstStyle/>
          <a:p>
            <a:endParaRPr lang="es-CL" b="1" dirty="0"/>
          </a:p>
          <a:p>
            <a:r>
              <a:rPr lang="es-CL" b="1" dirty="0"/>
              <a:t>Automatización </a:t>
            </a:r>
          </a:p>
          <a:p>
            <a:r>
              <a:rPr lang="es-CL" b="1" dirty="0"/>
              <a:t>Inteligencia artificial</a:t>
            </a:r>
          </a:p>
          <a:p>
            <a:r>
              <a:rPr lang="es-CL" b="1" dirty="0"/>
              <a:t>Economías colaborativas a través de plataformas digitales</a:t>
            </a:r>
          </a:p>
          <a:p>
            <a:pPr marL="0" indent="0">
              <a:buNone/>
            </a:pPr>
            <a:endParaRPr lang="es-CL" b="1" dirty="0"/>
          </a:p>
          <a:p>
            <a:pPr marL="0" indent="0">
              <a:buNone/>
            </a:pPr>
            <a:endParaRPr lang="es-CL" b="1" dirty="0"/>
          </a:p>
          <a:p>
            <a:pPr marL="0" indent="0">
              <a:buNone/>
            </a:pPr>
            <a:r>
              <a:rPr lang="es-CL" b="1" dirty="0"/>
              <a:t>Se va limitando el mercado del trabajo clasico y comienzan nuevos modelos</a:t>
            </a:r>
          </a:p>
        </p:txBody>
      </p:sp>
    </p:spTree>
    <p:extLst>
      <p:ext uri="{BB962C8B-B14F-4D97-AF65-F5344CB8AC3E}">
        <p14:creationId xmlns:p14="http://schemas.microsoft.com/office/powerpoint/2010/main" val="1845246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lstStyle/>
          <a:p>
            <a:pPr algn="just"/>
            <a:r>
              <a:rPr lang="es-MX" altLang="es-CL" dirty="0">
                <a:latin typeface="Arial" panose="020B0604020202020204" pitchFamily="34" charset="0"/>
              </a:rPr>
              <a:t>La CNMC (comisión nacional del mercado y las competencias) las define como: </a:t>
            </a:r>
            <a:r>
              <a:rPr lang="es-MX" altLang="es-CL" b="1" dirty="0">
                <a:latin typeface="Arial" panose="020B0604020202020204" pitchFamily="34" charset="0"/>
              </a:rPr>
              <a:t>“</a:t>
            </a:r>
            <a:r>
              <a:rPr lang="es-MX" altLang="es-CL" b="1" i="1" dirty="0">
                <a:latin typeface="Arial" panose="020B0604020202020204" pitchFamily="34" charset="0"/>
              </a:rPr>
              <a:t>aquel fenómeno que engloba un conjunto heterogéneo y rápidamente cambiante de modos de producción y consumo por el que los agentes comparten, de forma innovadora, activos, bienes o servicios infrautilizados, a cambio o no de un valor monetario, </a:t>
            </a:r>
            <a:r>
              <a:rPr lang="es-MX" altLang="es-CL" b="1" i="1" u="sng" dirty="0">
                <a:latin typeface="Arial" panose="020B0604020202020204" pitchFamily="34" charset="0"/>
              </a:rPr>
              <a:t>valiéndose para ello de plataformas sociales digitales</a:t>
            </a:r>
            <a:r>
              <a:rPr lang="es-MX" altLang="es-CL" b="1" i="1" dirty="0">
                <a:latin typeface="Arial" panose="020B0604020202020204" pitchFamily="34" charset="0"/>
              </a:rPr>
              <a:t> y, en particular, de Internet</a:t>
            </a:r>
            <a:r>
              <a:rPr lang="es-MX" altLang="es-CL" b="1" dirty="0">
                <a:latin typeface="Arial" panose="020B0604020202020204" pitchFamily="34" charset="0"/>
              </a:rPr>
              <a:t>”.</a:t>
            </a:r>
            <a:endParaRPr lang="es-ES_tradnl" altLang="es-CL" b="1" dirty="0">
              <a:latin typeface="Arial" panose="020B0604020202020204" pitchFamily="34" charset="0"/>
            </a:endParaRPr>
          </a:p>
          <a:p>
            <a:endParaRPr lang="es-CL" dirty="0"/>
          </a:p>
        </p:txBody>
      </p:sp>
    </p:spTree>
    <p:extLst>
      <p:ext uri="{BB962C8B-B14F-4D97-AF65-F5344CB8AC3E}">
        <p14:creationId xmlns:p14="http://schemas.microsoft.com/office/powerpoint/2010/main" val="24096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lstStyle/>
          <a:p>
            <a:pPr marL="457200" lvl="1" indent="0" algn="just">
              <a:buClr>
                <a:schemeClr val="tx1"/>
              </a:buClr>
              <a:buNone/>
            </a:pPr>
            <a:r>
              <a:rPr lang="es-CL" sz="2400" b="1" dirty="0"/>
              <a:t>Las Economías Colaborativas se encuentran presentes, principalmente, en los siguientes mercados: </a:t>
            </a:r>
          </a:p>
          <a:p>
            <a:pPr marL="457200" lvl="1" indent="0" algn="just">
              <a:buClr>
                <a:schemeClr val="tx1"/>
              </a:buClr>
              <a:buNone/>
            </a:pPr>
            <a:endParaRPr lang="es-CL" sz="2400" b="1" dirty="0"/>
          </a:p>
          <a:p>
            <a:pPr marL="1295400" lvl="2" indent="-495300" algn="just">
              <a:buClr>
                <a:schemeClr val="tx1"/>
              </a:buClr>
            </a:pPr>
            <a:r>
              <a:rPr lang="es-CL" sz="2400" b="1" dirty="0"/>
              <a:t>Transporte de personas: </a:t>
            </a:r>
            <a:r>
              <a:rPr lang="es-CL" sz="2400" b="1" i="1" dirty="0"/>
              <a:t>Uber, Cabify, Beat...</a:t>
            </a:r>
          </a:p>
          <a:p>
            <a:pPr marL="1295400" lvl="2" indent="-495300" algn="just">
              <a:buClr>
                <a:schemeClr val="tx1"/>
              </a:buClr>
            </a:pPr>
            <a:r>
              <a:rPr lang="es-CL" sz="2400" b="1" dirty="0"/>
              <a:t>Alojamiento: </a:t>
            </a:r>
            <a:r>
              <a:rPr lang="es-CL" sz="2400" b="1" i="1" dirty="0"/>
              <a:t>Airbnb… </a:t>
            </a:r>
          </a:p>
          <a:p>
            <a:pPr marL="1295400" lvl="2" indent="-495300" algn="just">
              <a:buClr>
                <a:schemeClr val="tx1"/>
              </a:buClr>
            </a:pPr>
            <a:r>
              <a:rPr lang="es-CL" sz="2400" b="1" dirty="0"/>
              <a:t>Logistica en la distribución: </a:t>
            </a:r>
            <a:r>
              <a:rPr lang="es-CL" sz="2400" b="1" i="1" dirty="0"/>
              <a:t>Uber Eats,  Rappi, pedidos ya, Fex …</a:t>
            </a:r>
            <a:endParaRPr lang="es-ES_tradnl" sz="2400" b="1" i="1" dirty="0"/>
          </a:p>
          <a:p>
            <a:endParaRPr lang="es-MX" dirty="0"/>
          </a:p>
          <a:p>
            <a:endParaRPr lang="es-ES_tradnl" dirty="0"/>
          </a:p>
          <a:p>
            <a:endParaRPr lang="es-CL" dirty="0"/>
          </a:p>
        </p:txBody>
      </p:sp>
    </p:spTree>
    <p:extLst>
      <p:ext uri="{BB962C8B-B14F-4D97-AF65-F5344CB8AC3E}">
        <p14:creationId xmlns:p14="http://schemas.microsoft.com/office/powerpoint/2010/main" val="3165618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160638" y="2336872"/>
            <a:ext cx="10663881" cy="4260698"/>
          </a:xfrm>
        </p:spPr>
        <p:txBody>
          <a:bodyPr>
            <a:normAutofit lnSpcReduction="10000"/>
          </a:bodyPr>
          <a:lstStyle/>
          <a:p>
            <a:pPr marL="457200" lvl="1" indent="0" algn="just">
              <a:buClr>
                <a:schemeClr val="tx1"/>
              </a:buClr>
              <a:buNone/>
            </a:pPr>
            <a:r>
              <a:rPr lang="es-CL" altLang="es-CL" sz="2400" b="1" dirty="0"/>
              <a:t>Distinguimos: </a:t>
            </a:r>
          </a:p>
          <a:p>
            <a:pPr marL="457200" lvl="1" indent="0" algn="just">
              <a:buClr>
                <a:schemeClr val="tx1"/>
              </a:buClr>
              <a:buNone/>
            </a:pPr>
            <a:endParaRPr lang="es-CL" altLang="es-CL" sz="2400" b="1" dirty="0"/>
          </a:p>
          <a:p>
            <a:pPr lvl="1" algn="just">
              <a:buClr>
                <a:schemeClr val="tx1"/>
              </a:buClr>
              <a:buFontTx/>
              <a:buChar char="•"/>
            </a:pPr>
            <a:r>
              <a:rPr lang="es-CL" altLang="es-CL" sz="2400" b="1" dirty="0"/>
              <a:t>EC Lucrativas vs. EC No Lucrativas</a:t>
            </a:r>
          </a:p>
          <a:p>
            <a:pPr lvl="1" algn="just">
              <a:buClr>
                <a:schemeClr val="tx1"/>
              </a:buClr>
              <a:buFontTx/>
              <a:buChar char="•"/>
            </a:pPr>
            <a:endParaRPr lang="es-CL" altLang="es-CL" sz="2400" b="1" dirty="0"/>
          </a:p>
          <a:p>
            <a:pPr lvl="2" algn="just">
              <a:buClr>
                <a:schemeClr val="tx1"/>
              </a:buClr>
            </a:pPr>
            <a:r>
              <a:rPr lang="es-CL" altLang="es-CL" sz="2400" b="1" u="sng" dirty="0"/>
              <a:t>No Lucrativas</a:t>
            </a:r>
            <a:r>
              <a:rPr lang="es-CL" altLang="es-CL" sz="2400" b="1" dirty="0"/>
              <a:t>: </a:t>
            </a:r>
            <a:r>
              <a:rPr lang="es-MX" altLang="es-CL" sz="2400" b="1" dirty="0"/>
              <a:t>tienen como único fin crear puntos de encuentro entre usuarios para intercambiar bienes o servicios. </a:t>
            </a:r>
          </a:p>
          <a:p>
            <a:pPr lvl="2" algn="just">
              <a:buClr>
                <a:schemeClr val="tx1"/>
              </a:buClr>
            </a:pPr>
            <a:endParaRPr lang="es-MX" altLang="es-CL" sz="2400" b="1" dirty="0"/>
          </a:p>
          <a:p>
            <a:pPr lvl="2" algn="just">
              <a:buClr>
                <a:schemeClr val="tx1"/>
              </a:buClr>
            </a:pPr>
            <a:r>
              <a:rPr lang="es-MX" altLang="es-CL" sz="2400" b="1" u="sng" dirty="0"/>
              <a:t>Lucrativas</a:t>
            </a:r>
            <a:r>
              <a:rPr lang="es-MX" altLang="es-CL" sz="2400" b="1" dirty="0"/>
              <a:t>: Van más allá del intercambio económico, permitiendo un contrato entre prestador y cliente de un bien o servicio. </a:t>
            </a:r>
          </a:p>
          <a:p>
            <a:pPr marL="914400" lvl="2" indent="0" algn="just">
              <a:buClr>
                <a:schemeClr val="tx1"/>
              </a:buClr>
              <a:buNone/>
            </a:pPr>
            <a:endParaRPr lang="es-MX" altLang="es-CL" sz="2400" b="1" dirty="0"/>
          </a:p>
          <a:p>
            <a:pPr marL="914400" lvl="2" indent="0" algn="just">
              <a:buClr>
                <a:schemeClr val="tx1"/>
              </a:buClr>
              <a:buNone/>
            </a:pPr>
            <a:r>
              <a:rPr lang="es-MX" altLang="es-CL" sz="2400" b="1" dirty="0"/>
              <a:t>El análisis laboral se centra en las EC lucrativas, pues la no lucrativa se limita a la conexión entre dos usuarios</a:t>
            </a:r>
            <a:r>
              <a:rPr lang="es-CL" altLang="es-CL" sz="2400" b="1" dirty="0"/>
              <a:t>.</a:t>
            </a:r>
            <a:r>
              <a:rPr lang="es-CL" altLang="es-CL" sz="2400" dirty="0"/>
              <a:t> </a:t>
            </a:r>
            <a:endParaRPr lang="es-ES_tradnl" altLang="es-CL" sz="2400" dirty="0"/>
          </a:p>
          <a:p>
            <a:pPr marL="914400" lvl="2" indent="0" algn="just">
              <a:buClr>
                <a:schemeClr val="tx1"/>
              </a:buClr>
              <a:buNone/>
            </a:pPr>
            <a:endParaRPr lang="es-MX" altLang="es-CL" sz="2400" b="1" dirty="0"/>
          </a:p>
          <a:p>
            <a:pPr marL="0" indent="0">
              <a:buNone/>
            </a:pPr>
            <a:endParaRPr lang="es-ES_tradnl" b="1" dirty="0"/>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3596239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160638" y="2336871"/>
            <a:ext cx="10663881" cy="4121801"/>
          </a:xfrm>
        </p:spPr>
        <p:txBody>
          <a:bodyPr>
            <a:normAutofit fontScale="92500" lnSpcReduction="20000"/>
          </a:bodyPr>
          <a:lstStyle/>
          <a:p>
            <a:pPr marL="457200" lvl="1" indent="0" algn="just">
              <a:buClr>
                <a:schemeClr val="tx1"/>
              </a:buClr>
              <a:buNone/>
            </a:pPr>
            <a:r>
              <a:rPr lang="es-CL" altLang="es-CL" sz="2600" b="1" dirty="0"/>
              <a:t>Distinguimos: </a:t>
            </a:r>
          </a:p>
          <a:p>
            <a:pPr marL="457200" lvl="1" indent="0" algn="just">
              <a:buClr>
                <a:schemeClr val="tx1"/>
              </a:buClr>
              <a:buNone/>
            </a:pPr>
            <a:endParaRPr lang="es-CL" altLang="es-CL" sz="2600" b="1" dirty="0"/>
          </a:p>
          <a:p>
            <a:pPr lvl="1" algn="just">
              <a:buClr>
                <a:schemeClr val="tx1"/>
              </a:buClr>
              <a:buFontTx/>
              <a:buChar char="•"/>
            </a:pPr>
            <a:r>
              <a:rPr lang="es-CL" altLang="es-CL" sz="2600" b="1" dirty="0"/>
              <a:t>EC de Servicios vs. EC de Activos</a:t>
            </a:r>
          </a:p>
          <a:p>
            <a:pPr lvl="1" algn="just">
              <a:buClr>
                <a:schemeClr val="tx1"/>
              </a:buClr>
              <a:buFontTx/>
              <a:buChar char="•"/>
            </a:pPr>
            <a:endParaRPr lang="es-CL" altLang="es-CL" sz="2600" b="1" dirty="0"/>
          </a:p>
          <a:p>
            <a:pPr lvl="2" algn="just">
              <a:buClr>
                <a:schemeClr val="tx1"/>
              </a:buClr>
            </a:pPr>
            <a:r>
              <a:rPr lang="es-CL" altLang="es-CL" sz="2600" b="1" u="sng" dirty="0"/>
              <a:t>EC de servicios</a:t>
            </a:r>
            <a:r>
              <a:rPr lang="es-CL" altLang="es-CL" sz="2600" b="1" dirty="0"/>
              <a:t>: </a:t>
            </a:r>
            <a:r>
              <a:rPr lang="es-MX" altLang="es-CL" sz="2600" b="1" dirty="0"/>
              <a:t>Aquellas en que se requiere una prestación efectiva de parte del usuario de la aplicación. En este caso se enmarca las EC presentes en mercados de transporte de pasajeros y logística.</a:t>
            </a:r>
          </a:p>
          <a:p>
            <a:pPr lvl="2" algn="just">
              <a:buClr>
                <a:schemeClr val="tx1"/>
              </a:buClr>
            </a:pPr>
            <a:r>
              <a:rPr lang="es-MX" altLang="es-CL" sz="2600" b="1" dirty="0"/>
              <a:t> </a:t>
            </a:r>
          </a:p>
          <a:p>
            <a:pPr lvl="2" algn="just">
              <a:buClr>
                <a:schemeClr val="tx1"/>
              </a:buClr>
            </a:pPr>
            <a:r>
              <a:rPr lang="es-MX" altLang="es-CL" sz="2600" b="1" u="sng" dirty="0"/>
              <a:t>EC de activos</a:t>
            </a:r>
            <a:r>
              <a:rPr lang="es-MX" altLang="es-CL" sz="2600" b="1" dirty="0"/>
              <a:t>: Aquellas en que lo trascendental no es el servicio, sino que el activo. El recurso será un activo fijo que pretende ser rentabilizado por el usuario. En este caso se enmarcan las EC presentes en los mercados de alojamiento. </a:t>
            </a:r>
          </a:p>
          <a:p>
            <a:pPr marL="457200" lvl="1" indent="0" algn="just">
              <a:buClr>
                <a:schemeClr val="tx1"/>
              </a:buClr>
              <a:buNone/>
            </a:pPr>
            <a:endParaRPr lang="es-MX" altLang="es-CL" sz="2600" b="1" dirty="0"/>
          </a:p>
          <a:p>
            <a:pPr marL="0" indent="0">
              <a:buNone/>
            </a:pPr>
            <a:endParaRPr lang="es-ES_tradnl" b="1" dirty="0"/>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1364234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a:xfrm>
            <a:off x="1210658" y="2336872"/>
            <a:ext cx="9613861" cy="4272272"/>
          </a:xfrm>
        </p:spPr>
        <p:txBody>
          <a:bodyPr>
            <a:normAutofit/>
          </a:bodyPr>
          <a:lstStyle/>
          <a:p>
            <a:pPr marL="457200" lvl="1" indent="0" algn="just">
              <a:buClr>
                <a:schemeClr val="tx1"/>
              </a:buClr>
              <a:buNone/>
            </a:pPr>
            <a:endParaRPr lang="es-MX" altLang="es-CL" sz="2600" b="1" dirty="0"/>
          </a:p>
          <a:p>
            <a:pPr marL="457200" lvl="1" indent="0" algn="ctr">
              <a:buClr>
                <a:schemeClr val="tx1"/>
              </a:buClr>
              <a:buNone/>
            </a:pPr>
            <a:r>
              <a:rPr lang="es-MX" altLang="es-CL" sz="3000" b="1" dirty="0"/>
              <a:t>Las problemáticas que se plantean desde el mundo laboral se refieren a las EC Lucrativas y de Servicios</a:t>
            </a:r>
            <a:endParaRPr lang="es-MX" altLang="es-CL" sz="3000" b="1" i="1" u="sng" dirty="0"/>
          </a:p>
          <a:p>
            <a:pPr lvl="1" algn="just">
              <a:buClr>
                <a:schemeClr val="tx1"/>
              </a:buClr>
              <a:buFontTx/>
              <a:buChar char="•"/>
            </a:pPr>
            <a:endParaRPr lang="es-MX" altLang="es-CL" sz="2400" b="1" dirty="0"/>
          </a:p>
          <a:p>
            <a:pPr marL="0" indent="0">
              <a:buNone/>
            </a:pPr>
            <a:endParaRPr lang="es-ES_tradnl" b="1" dirty="0"/>
          </a:p>
          <a:p>
            <a:pPr marL="0" indent="0">
              <a:buNone/>
            </a:pPr>
            <a:endParaRPr lang="es-ES_tradnl" sz="4000" b="1" dirty="0"/>
          </a:p>
          <a:p>
            <a:pPr marL="0" indent="0">
              <a:buNone/>
            </a:pPr>
            <a:endParaRPr lang="es-ES_tradnl" sz="4000" b="1" dirty="0"/>
          </a:p>
          <a:p>
            <a:pPr marL="0" indent="0">
              <a:buNone/>
            </a:pPr>
            <a:endParaRPr lang="es-ES_tradnl" b="1" dirty="0"/>
          </a:p>
          <a:p>
            <a:pPr marL="0" indent="0">
              <a:buNone/>
            </a:pPr>
            <a:endParaRPr lang="es-ES_tradnl" b="1" dirty="0"/>
          </a:p>
          <a:p>
            <a:pPr>
              <a:buFontTx/>
              <a:buChar char="-"/>
            </a:pPr>
            <a:endParaRPr lang="es-ES_tradnl" dirty="0"/>
          </a:p>
          <a:p>
            <a:pPr marL="0" indent="0">
              <a:buNone/>
            </a:pPr>
            <a:endParaRPr lang="es-ES_tradnl" dirty="0"/>
          </a:p>
          <a:p>
            <a:pPr marL="0" indent="0">
              <a:buNone/>
            </a:pPr>
            <a:endParaRPr lang="es-ES_tradnl" dirty="0"/>
          </a:p>
          <a:p>
            <a:endParaRPr lang="es-CL" dirty="0"/>
          </a:p>
        </p:txBody>
      </p:sp>
    </p:spTree>
    <p:extLst>
      <p:ext uri="{BB962C8B-B14F-4D97-AF65-F5344CB8AC3E}">
        <p14:creationId xmlns:p14="http://schemas.microsoft.com/office/powerpoint/2010/main" val="529441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3D1DF-8FD4-F740-B75D-F72F50947B57}"/>
              </a:ext>
            </a:extLst>
          </p:cNvPr>
          <p:cNvSpPr>
            <a:spLocks noGrp="1"/>
          </p:cNvSpPr>
          <p:nvPr>
            <p:ph type="title"/>
          </p:nvPr>
        </p:nvSpPr>
        <p:spPr/>
        <p:txBody>
          <a:bodyPr>
            <a:normAutofit/>
          </a:bodyPr>
          <a:lstStyle/>
          <a:p>
            <a:r>
              <a:rPr lang="es-CL" b="1" dirty="0"/>
              <a:t>Las economías colaborativas </a:t>
            </a:r>
            <a:r>
              <a:rPr lang="es-CL" dirty="0"/>
              <a:t>			</a:t>
            </a:r>
          </a:p>
        </p:txBody>
      </p:sp>
      <p:sp>
        <p:nvSpPr>
          <p:cNvPr id="3" name="Marcador de contenido 2">
            <a:extLst>
              <a:ext uri="{FF2B5EF4-FFF2-40B4-BE49-F238E27FC236}">
                <a16:creationId xmlns:a16="http://schemas.microsoft.com/office/drawing/2014/main" id="{B5CB2D1D-0A51-9C42-B3A3-C865000EB248}"/>
              </a:ext>
            </a:extLst>
          </p:cNvPr>
          <p:cNvSpPr>
            <a:spLocks noGrp="1"/>
          </p:cNvSpPr>
          <p:nvPr>
            <p:ph idx="1"/>
          </p:nvPr>
        </p:nvSpPr>
        <p:spPr/>
        <p:txBody>
          <a:bodyPr/>
          <a:lstStyle/>
          <a:p>
            <a:r>
              <a:rPr lang="es-MX" b="1" dirty="0"/>
              <a:t>No es necesario que la empresa esté en Chile…</a:t>
            </a:r>
          </a:p>
          <a:p>
            <a:r>
              <a:rPr lang="es-MX" b="1" dirty="0"/>
              <a:t>No es necesario cumplir horario…</a:t>
            </a:r>
          </a:p>
          <a:p>
            <a:r>
              <a:rPr lang="es-MX" b="1" dirty="0"/>
              <a:t>No tengo un jefe…</a:t>
            </a:r>
          </a:p>
          <a:p>
            <a:r>
              <a:rPr lang="es-MX" b="1" dirty="0"/>
              <a:t>Trabajo con mis propios medios…</a:t>
            </a:r>
          </a:p>
          <a:p>
            <a:r>
              <a:rPr lang="es-MX" b="1" dirty="0"/>
              <a:t>El elemento esencial para generar el servicio està en una plataforma digital</a:t>
            </a:r>
          </a:p>
          <a:p>
            <a:endParaRPr lang="es-MX" b="1" dirty="0"/>
          </a:p>
          <a:p>
            <a:pPr marL="0" indent="0">
              <a:buNone/>
            </a:pPr>
            <a:r>
              <a:rPr lang="es-MX" b="1" dirty="0"/>
              <a:t>Tengo relación laboral ??</a:t>
            </a:r>
          </a:p>
          <a:p>
            <a:endParaRPr lang="es-MX" dirty="0"/>
          </a:p>
          <a:p>
            <a:endParaRPr lang="es-MX" dirty="0"/>
          </a:p>
          <a:p>
            <a:endParaRPr lang="es-ES_tradnl" dirty="0"/>
          </a:p>
          <a:p>
            <a:endParaRPr lang="es-CL" dirty="0"/>
          </a:p>
        </p:txBody>
      </p:sp>
    </p:spTree>
    <p:extLst>
      <p:ext uri="{BB962C8B-B14F-4D97-AF65-F5344CB8AC3E}">
        <p14:creationId xmlns:p14="http://schemas.microsoft.com/office/powerpoint/2010/main" val="3277952824"/>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{B5815C7A-F5F8-A944-9F65-23561CBA21CA}tf10001057</Template>
  <TotalTime>374</TotalTime>
  <Words>999</Words>
  <Application>Microsoft Macintosh PowerPoint</Application>
  <PresentationFormat>Panorámica</PresentationFormat>
  <Paragraphs>220</Paragraphs>
  <Slides>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Trebuchet MS</vt:lpstr>
      <vt:lpstr>Berlín</vt:lpstr>
      <vt:lpstr>Plataformas digitales en las Economías Colaborativas</vt:lpstr>
      <vt:lpstr>Trabajos en extinción   </vt:lpstr>
      <vt:lpstr>Los nuevos dolores de cabeza para el Derecho del Trabajo clásico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Las economías colaborativas   </vt:lpstr>
      <vt:lpstr>¿Que hacer?. El proyecto de ley   </vt:lpstr>
      <vt:lpstr>¿Que hacer?. El proyecto de ley   </vt:lpstr>
      <vt:lpstr>¿Que hacer?. El proyecto de ley   </vt:lpstr>
      <vt:lpstr>¿Que hacer?. El proyecto de ley   </vt:lpstr>
      <vt:lpstr>¿Que hacer? …  </vt:lpstr>
      <vt:lpstr>¿Que hacer?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Plataformas digitales dentro de las economías colaborativas</dc:title>
  <dc:creator>Alvaro Sanchez</dc:creator>
  <cp:lastModifiedBy>Alvaro Sanchez</cp:lastModifiedBy>
  <cp:revision>20</cp:revision>
  <dcterms:created xsi:type="dcterms:W3CDTF">2019-07-03T16:08:06Z</dcterms:created>
  <dcterms:modified xsi:type="dcterms:W3CDTF">2019-07-04T01:49:16Z</dcterms:modified>
</cp:coreProperties>
</file>