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9" r:id="rId2"/>
    <p:sldMasterId id="2147483675" r:id="rId3"/>
  </p:sldMasterIdLst>
  <p:notesMasterIdLst>
    <p:notesMasterId r:id="rId30"/>
  </p:notesMasterIdLst>
  <p:handoutMasterIdLst>
    <p:handoutMasterId r:id="rId31"/>
  </p:handoutMasterIdLst>
  <p:sldIdLst>
    <p:sldId id="511" r:id="rId4"/>
    <p:sldId id="575" r:id="rId5"/>
    <p:sldId id="515" r:id="rId6"/>
    <p:sldId id="634" r:id="rId7"/>
    <p:sldId id="628" r:id="rId8"/>
    <p:sldId id="629" r:id="rId9"/>
    <p:sldId id="630" r:id="rId10"/>
    <p:sldId id="631" r:id="rId11"/>
    <p:sldId id="632" r:id="rId12"/>
    <p:sldId id="633" r:id="rId13"/>
    <p:sldId id="614" r:id="rId14"/>
    <p:sldId id="606" r:id="rId15"/>
    <p:sldId id="635" r:id="rId16"/>
    <p:sldId id="604" r:id="rId17"/>
    <p:sldId id="636" r:id="rId18"/>
    <p:sldId id="626" r:id="rId19"/>
    <p:sldId id="613" r:id="rId20"/>
    <p:sldId id="637" r:id="rId21"/>
    <p:sldId id="611" r:id="rId22"/>
    <p:sldId id="617" r:id="rId23"/>
    <p:sldId id="615" r:id="rId24"/>
    <p:sldId id="610" r:id="rId25"/>
    <p:sldId id="618" r:id="rId26"/>
    <p:sldId id="620" r:id="rId27"/>
    <p:sldId id="627" r:id="rId28"/>
    <p:sldId id="574" r:id="rId29"/>
  </p:sldIdLst>
  <p:sldSz cx="9144000" cy="6858000" type="screen4x3"/>
  <p:notesSz cx="7019925" cy="9305925"/>
  <p:defaultTextStyle>
    <a:defPPr>
      <a:defRPr lang="es-E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9392"/>
    <a:srgbClr val="DB843D"/>
    <a:srgbClr val="6BA398"/>
    <a:srgbClr val="FF0000"/>
    <a:srgbClr val="FFFF99"/>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6" autoAdjust="0"/>
    <p:restoredTop sz="99274" autoAdjust="0"/>
  </p:normalViewPr>
  <p:slideViewPr>
    <p:cSldViewPr>
      <p:cViewPr>
        <p:scale>
          <a:sx n="75" d="100"/>
          <a:sy n="75" d="100"/>
        </p:scale>
        <p:origin x="-1272" y="-804"/>
      </p:cViewPr>
      <p:guideLst>
        <p:guide orient="horz" pos="2132"/>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82" y="-90"/>
      </p:cViewPr>
      <p:guideLst>
        <p:guide orient="horz" pos="2931"/>
        <p:guide pos="2211"/>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s-ES"/>
          </a:p>
        </p:txBody>
      </p:sp>
      <p:sp>
        <p:nvSpPr>
          <p:cNvPr id="95235"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s-ES"/>
          </a:p>
        </p:txBody>
      </p:sp>
      <p:sp>
        <p:nvSpPr>
          <p:cNvPr id="95236" name="Rectangle 4"/>
          <p:cNvSpPr>
            <a:spLocks noGrp="1" noChangeArrowheads="1"/>
          </p:cNvSpPr>
          <p:nvPr>
            <p:ph type="ftr" sz="quarter" idx="2"/>
          </p:nvPr>
        </p:nvSpPr>
        <p:spPr bwMode="auto">
          <a:xfrm>
            <a:off x="0" y="8837613"/>
            <a:ext cx="3041650"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s-ES"/>
          </a:p>
        </p:txBody>
      </p:sp>
      <p:sp>
        <p:nvSpPr>
          <p:cNvPr id="95237" name="Rectangle 5"/>
          <p:cNvSpPr>
            <a:spLocks noGrp="1" noChangeArrowheads="1"/>
          </p:cNvSpPr>
          <p:nvPr>
            <p:ph type="sldNum" sz="quarter" idx="3"/>
          </p:nvPr>
        </p:nvSpPr>
        <p:spPr bwMode="auto">
          <a:xfrm>
            <a:off x="3976688" y="8837613"/>
            <a:ext cx="3041650"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54D9E887-48A5-40E3-A39E-9100A829C2B7}"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s-ES"/>
          </a:p>
        </p:txBody>
      </p:sp>
      <p:sp>
        <p:nvSpPr>
          <p:cNvPr id="161795"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s-ES"/>
          </a:p>
        </p:txBody>
      </p:sp>
      <p:sp>
        <p:nvSpPr>
          <p:cNvPr id="16388" name="Rectangle 4"/>
          <p:cNvSpPr>
            <a:spLocks noGrp="1" noRot="1" noChangeAspect="1" noChangeArrowheads="1" noTextEdit="1"/>
          </p:cNvSpPr>
          <p:nvPr>
            <p:ph type="sldImg" idx="2"/>
          </p:nvPr>
        </p:nvSpPr>
        <p:spPr bwMode="auto">
          <a:xfrm>
            <a:off x="1184275" y="698500"/>
            <a:ext cx="4651375" cy="3487738"/>
          </a:xfrm>
          <a:prstGeom prst="rect">
            <a:avLst/>
          </a:prstGeom>
          <a:noFill/>
          <a:ln w="9525">
            <a:solidFill>
              <a:srgbClr val="000000"/>
            </a:solidFill>
            <a:miter lim="800000"/>
            <a:headEnd/>
            <a:tailEnd/>
          </a:ln>
        </p:spPr>
      </p:sp>
      <p:sp>
        <p:nvSpPr>
          <p:cNvPr id="161797" name="Rectangle 5"/>
          <p:cNvSpPr>
            <a:spLocks noGrp="1" noChangeArrowheads="1"/>
          </p:cNvSpPr>
          <p:nvPr>
            <p:ph type="body" sz="quarter" idx="3"/>
          </p:nvPr>
        </p:nvSpPr>
        <p:spPr bwMode="auto">
          <a:xfrm>
            <a:off x="701675" y="4419600"/>
            <a:ext cx="5616575" cy="418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61798" name="Rectangle 6"/>
          <p:cNvSpPr>
            <a:spLocks noGrp="1" noChangeArrowheads="1"/>
          </p:cNvSpPr>
          <p:nvPr>
            <p:ph type="ftr" sz="quarter" idx="4"/>
          </p:nvPr>
        </p:nvSpPr>
        <p:spPr bwMode="auto">
          <a:xfrm>
            <a:off x="0" y="8837613"/>
            <a:ext cx="3041650"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s-ES"/>
          </a:p>
        </p:txBody>
      </p:sp>
      <p:sp>
        <p:nvSpPr>
          <p:cNvPr id="161799" name="Rectangle 7"/>
          <p:cNvSpPr>
            <a:spLocks noGrp="1" noChangeArrowheads="1"/>
          </p:cNvSpPr>
          <p:nvPr>
            <p:ph type="sldNum" sz="quarter" idx="5"/>
          </p:nvPr>
        </p:nvSpPr>
        <p:spPr bwMode="auto">
          <a:xfrm>
            <a:off x="3976688" y="8837613"/>
            <a:ext cx="3041650"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35AB7FFA-984F-45E9-8E81-C0985A1EC9F4}"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a:ln/>
        </p:spPr>
      </p:sp>
      <p:sp>
        <p:nvSpPr>
          <p:cNvPr id="19458" name="2 Marcador de notas"/>
          <p:cNvSpPr>
            <a:spLocks noGrp="1"/>
          </p:cNvSpPr>
          <p:nvPr>
            <p:ph type="body" idx="1"/>
          </p:nvPr>
        </p:nvSpPr>
        <p:spPr>
          <a:noFill/>
          <a:ln/>
        </p:spPr>
        <p:txBody>
          <a:bodyPr/>
          <a:lstStyle/>
          <a:p>
            <a:endParaRPr lang="es-MX" smtClean="0"/>
          </a:p>
        </p:txBody>
      </p:sp>
      <p:sp>
        <p:nvSpPr>
          <p:cNvPr id="19459" name="3 Marcador de número de diapositiva"/>
          <p:cNvSpPr>
            <a:spLocks noGrp="1"/>
          </p:cNvSpPr>
          <p:nvPr>
            <p:ph type="sldNum" sz="quarter" idx="5"/>
          </p:nvPr>
        </p:nvSpPr>
        <p:spPr>
          <a:noFill/>
        </p:spPr>
        <p:txBody>
          <a:bodyPr/>
          <a:lstStyle/>
          <a:p>
            <a:fld id="{5CA819B6-10E5-4B06-B8C4-DCDB303C18C0}" type="slidenum">
              <a:rPr lang="es-ES" smtClean="0">
                <a:cs typeface="Arial" charset="0"/>
              </a:rPr>
              <a:pPr/>
              <a:t>1</a:t>
            </a:fld>
            <a:endParaRPr lang="es-E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noTextEdit="1"/>
          </p:cNvSpPr>
          <p:nvPr>
            <p:ph type="sldImg"/>
          </p:nvPr>
        </p:nvSpPr>
        <p:spPr>
          <a:ln/>
        </p:spPr>
      </p:sp>
      <p:sp>
        <p:nvSpPr>
          <p:cNvPr id="22530" name="2 Marcador de notas"/>
          <p:cNvSpPr>
            <a:spLocks noGrp="1"/>
          </p:cNvSpPr>
          <p:nvPr>
            <p:ph type="body" idx="1"/>
          </p:nvPr>
        </p:nvSpPr>
        <p:spPr>
          <a:noFill/>
          <a:ln/>
        </p:spPr>
        <p:txBody>
          <a:bodyPr/>
          <a:lstStyle/>
          <a:p>
            <a:endParaRPr lang="es-MX" smtClean="0"/>
          </a:p>
        </p:txBody>
      </p:sp>
      <p:sp>
        <p:nvSpPr>
          <p:cNvPr id="22531" name="3 Marcador de número de diapositiva"/>
          <p:cNvSpPr>
            <a:spLocks noGrp="1"/>
          </p:cNvSpPr>
          <p:nvPr>
            <p:ph type="sldNum" sz="quarter" idx="5"/>
          </p:nvPr>
        </p:nvSpPr>
        <p:spPr>
          <a:noFill/>
        </p:spPr>
        <p:txBody>
          <a:bodyPr/>
          <a:lstStyle/>
          <a:p>
            <a:fld id="{993F5AB8-E3A2-44F4-A570-4C88E5C2EEC9}" type="slidenum">
              <a:rPr lang="es-ES" smtClean="0">
                <a:cs typeface="Arial" charset="0"/>
              </a:rPr>
              <a:pPr/>
              <a:t>3</a:t>
            </a:fld>
            <a:endParaRPr lang="es-E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Marcador de imagen de diapositiva"/>
          <p:cNvSpPr>
            <a:spLocks noGrp="1" noRot="1" noChangeAspect="1" noTextEdit="1"/>
          </p:cNvSpPr>
          <p:nvPr>
            <p:ph type="sldImg"/>
          </p:nvPr>
        </p:nvSpPr>
        <p:spPr>
          <a:ln/>
        </p:spPr>
      </p:sp>
      <p:sp>
        <p:nvSpPr>
          <p:cNvPr id="24578" name="2 Marcador de notas"/>
          <p:cNvSpPr>
            <a:spLocks noGrp="1"/>
          </p:cNvSpPr>
          <p:nvPr>
            <p:ph type="body" idx="1"/>
          </p:nvPr>
        </p:nvSpPr>
        <p:spPr>
          <a:noFill/>
          <a:ln/>
        </p:spPr>
        <p:txBody>
          <a:bodyPr/>
          <a:lstStyle/>
          <a:p>
            <a:endParaRPr lang="es-MX" smtClean="0"/>
          </a:p>
        </p:txBody>
      </p:sp>
      <p:sp>
        <p:nvSpPr>
          <p:cNvPr id="24579" name="3 Marcador de número de diapositiva"/>
          <p:cNvSpPr txBox="1">
            <a:spLocks noGrp="1"/>
          </p:cNvSpPr>
          <p:nvPr/>
        </p:nvSpPr>
        <p:spPr bwMode="auto">
          <a:xfrm>
            <a:off x="3976688" y="8837613"/>
            <a:ext cx="3041650" cy="466725"/>
          </a:xfrm>
          <a:prstGeom prst="rect">
            <a:avLst/>
          </a:prstGeom>
          <a:noFill/>
          <a:ln w="9525">
            <a:noFill/>
            <a:miter lim="800000"/>
            <a:headEnd/>
            <a:tailEnd/>
          </a:ln>
        </p:spPr>
        <p:txBody>
          <a:bodyPr anchor="b"/>
          <a:lstStyle/>
          <a:p>
            <a:pPr algn="r"/>
            <a:fld id="{1C036D4D-C14B-4A38-A28A-10D8D4731E4C}" type="slidenum">
              <a:rPr lang="es-ES" sz="1200"/>
              <a:pPr algn="r"/>
              <a:t>4</a:t>
            </a:fld>
            <a:endParaRPr lang="es-E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defTabSz="912813">
              <a:defRPr/>
            </a:pPr>
            <a:fld id="{88B67D25-4E36-4DC8-8889-B7B6992C7EAA}" type="slidenum">
              <a:rPr lang="es-ES" smtClean="0">
                <a:solidFill>
                  <a:srgbClr val="000000"/>
                </a:solidFill>
              </a:rPr>
              <a:pPr defTabSz="912813">
                <a:defRPr/>
              </a:pPr>
              <a:t>7</a:t>
            </a:fld>
            <a:endParaRPr lang="es-ES" smtClean="0">
              <a:solidFill>
                <a:srgbClr val="000000"/>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438150" y="4419600"/>
            <a:ext cx="6289675" cy="247650"/>
          </a:xfrm>
          <a:noFill/>
          <a:ln/>
        </p:spPr>
        <p:txBody>
          <a:bodyPr/>
          <a:lstStyle/>
          <a:p>
            <a:pPr algn="just" eaLnBrk="1" hangingPunct="1">
              <a:buFont typeface="Wingdings" pitchFamily="2" charset="2"/>
              <a:buNone/>
            </a:pPr>
            <a:endParaRPr lang="es-CL" smtClean="0">
              <a:solidFill>
                <a:srgbClr val="000000"/>
              </a:solidFill>
            </a:endParaRPr>
          </a:p>
        </p:txBody>
      </p:sp>
      <p:sp>
        <p:nvSpPr>
          <p:cNvPr id="73733" name="4 Marcador de fecha"/>
          <p:cNvSpPr>
            <a:spLocks noGrp="1"/>
          </p:cNvSpPr>
          <p:nvPr>
            <p:ph type="dt" sz="quarter" idx="1"/>
          </p:nvPr>
        </p:nvSpPr>
        <p:spPr/>
        <p:txBody>
          <a:bodyPr/>
          <a:lstStyle/>
          <a:p>
            <a:pPr>
              <a:defRPr/>
            </a:pPr>
            <a:r>
              <a:rPr lang="es-ES" smtClean="0">
                <a:solidFill>
                  <a:srgbClr val="000000"/>
                </a:solidFill>
              </a:rPr>
              <a:t>16-04-2009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noTextEdit="1"/>
          </p:cNvSpPr>
          <p:nvPr>
            <p:ph type="sldImg"/>
          </p:nvPr>
        </p:nvSpPr>
        <p:spPr>
          <a:ln/>
        </p:spPr>
      </p:sp>
      <p:sp>
        <p:nvSpPr>
          <p:cNvPr id="33794" name="2 Marcador de notas"/>
          <p:cNvSpPr>
            <a:spLocks noGrp="1"/>
          </p:cNvSpPr>
          <p:nvPr>
            <p:ph type="body" idx="1"/>
          </p:nvPr>
        </p:nvSpPr>
        <p:spPr>
          <a:noFill/>
          <a:ln/>
        </p:spPr>
        <p:txBody>
          <a:bodyPr/>
          <a:lstStyle/>
          <a:p>
            <a:endParaRPr lang="es-MX" smtClean="0"/>
          </a:p>
        </p:txBody>
      </p:sp>
      <p:sp>
        <p:nvSpPr>
          <p:cNvPr id="33795" name="3 Marcador de número de diapositiva"/>
          <p:cNvSpPr>
            <a:spLocks noGrp="1"/>
          </p:cNvSpPr>
          <p:nvPr>
            <p:ph type="sldNum" sz="quarter" idx="5"/>
          </p:nvPr>
        </p:nvSpPr>
        <p:spPr>
          <a:noFill/>
        </p:spPr>
        <p:txBody>
          <a:bodyPr/>
          <a:lstStyle/>
          <a:p>
            <a:fld id="{81537582-BE0E-4BC6-9304-AEADDA9EC9C9}" type="slidenum">
              <a:rPr lang="es-ES" smtClean="0">
                <a:cs typeface="Arial" charset="0"/>
              </a:rPr>
              <a:pPr/>
              <a:t>11</a:t>
            </a:fld>
            <a:endParaRPr lang="es-E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CL" smtClean="0"/>
          </a:p>
        </p:txBody>
      </p:sp>
      <p:sp>
        <p:nvSpPr>
          <p:cNvPr id="49155" name="3 Marcador de número de diapositiva"/>
          <p:cNvSpPr>
            <a:spLocks noGrp="1"/>
          </p:cNvSpPr>
          <p:nvPr>
            <p:ph type="sldNum" sz="quarter" idx="5"/>
          </p:nvPr>
        </p:nvSpPr>
        <p:spPr>
          <a:noFill/>
        </p:spPr>
        <p:txBody>
          <a:bodyPr/>
          <a:lstStyle/>
          <a:p>
            <a:fld id="{F2FD73C9-F426-49E7-B6BA-CD3A71E65A41}" type="slidenum">
              <a:rPr lang="es-ES" smtClean="0">
                <a:cs typeface="Arial" charset="0"/>
              </a:rPr>
              <a:pPr/>
              <a:t>26</a:t>
            </a:fld>
            <a:endParaRPr lang="es-E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28728" y="4786322"/>
            <a:ext cx="6400800" cy="714380"/>
          </a:xfrm>
        </p:spPr>
        <p:txBody>
          <a:bodyPr/>
          <a:lstStyle>
            <a:lvl1pPr marL="0" indent="0" algn="ctr">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Table Placeholder 2"/>
          <p:cNvSpPr>
            <a:spLocks noGrp="1"/>
          </p:cNvSpPr>
          <p:nvPr>
            <p:ph type="tbl" idx="1"/>
          </p:nvPr>
        </p:nvSpPr>
        <p:spPr>
          <a:xfrm>
            <a:off x="457200" y="1600200"/>
            <a:ext cx="8229600" cy="4525963"/>
          </a:xfrm>
        </p:spPr>
        <p:txBody>
          <a:bodyPr/>
          <a:lstStyle/>
          <a:p>
            <a:pPr lvl="0"/>
            <a:r>
              <a:rPr lang="es-ES" noProof="0" smtClean="0"/>
              <a:t>Haga clic en el icono para agregar una tabla</a:t>
            </a:r>
            <a:endParaRPr lang="es-ES_tradnl" noProof="0" smtClean="0"/>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r>
              <a:rPr lang="es-CL"/>
              <a:t>Comisión de Seguridad en el Trabajo</a:t>
            </a: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D327CB4-A60A-436B-9F91-709D33D1E5DE}"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4 Marcador de pie de página"/>
          <p:cNvSpPr txBox="1">
            <a:spLocks/>
          </p:cNvSpPr>
          <p:nvPr userDrawn="1"/>
        </p:nvSpPr>
        <p:spPr>
          <a:xfrm>
            <a:off x="2500313" y="6429375"/>
            <a:ext cx="4143375" cy="293688"/>
          </a:xfrm>
          <a:prstGeom prst="rect">
            <a:avLst/>
          </a:prstGeom>
        </p:spPr>
        <p:txBody>
          <a:bodyPr/>
          <a:lstStyle/>
          <a:p>
            <a:pPr algn="ctr" fontAlgn="auto">
              <a:spcBef>
                <a:spcPts val="0"/>
              </a:spcBef>
              <a:spcAft>
                <a:spcPts val="0"/>
              </a:spcAft>
              <a:defRPr/>
            </a:pPr>
            <a:endParaRPr lang="es-ES" dirty="0">
              <a:solidFill>
                <a:schemeClr val="bg1"/>
              </a:solidFill>
              <a:latin typeface="+mn-lt"/>
              <a:cs typeface="+mn-cs"/>
            </a:endParaRPr>
          </a:p>
        </p:txBody>
      </p:sp>
      <p:sp>
        <p:nvSpPr>
          <p:cNvPr id="6" name="2 Subtítulo"/>
          <p:cNvSpPr>
            <a:spLocks noGrp="1"/>
          </p:cNvSpPr>
          <p:nvPr>
            <p:ph type="subTitle" idx="1"/>
          </p:nvPr>
        </p:nvSpPr>
        <p:spPr>
          <a:xfrm>
            <a:off x="1428728" y="4786322"/>
            <a:ext cx="6400800" cy="714380"/>
          </a:xfrm>
        </p:spPr>
        <p:txBody>
          <a:bodyPr/>
          <a:lstStyle>
            <a:lvl1pPr marL="0" indent="0" algn="ctr">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871700" y="274638"/>
            <a:ext cx="6815100" cy="1143000"/>
          </a:xfrm>
        </p:spPr>
        <p:txBody>
          <a:bodyPr/>
          <a:lstStyle>
            <a:lvl1pPr algn="l">
              <a:defRPr sz="2800" b="1">
                <a:latin typeface="Arial" pitchFamily="34" charset="0"/>
                <a:cs typeface="Arial" pitchFamily="34" charset="0"/>
              </a:defRPr>
            </a:lvl1pPr>
          </a:lstStyle>
          <a:p>
            <a:r>
              <a:rPr lang="es-ES" dirty="0" smtClean="0"/>
              <a:t>Haga clic para modificar el estilo de título del patrón</a:t>
            </a:r>
            <a:endParaRPr lang="es-ES_tradnl" dirty="0"/>
          </a:p>
        </p:txBody>
      </p:sp>
      <p:sp>
        <p:nvSpPr>
          <p:cNvPr id="3" name="Content Placeholder 2"/>
          <p:cNvSpPr>
            <a:spLocks noGrp="1"/>
          </p:cNvSpPr>
          <p:nvPr>
            <p:ph idx="1"/>
          </p:nvPr>
        </p:nvSpPr>
        <p:spPr>
          <a:xfrm>
            <a:off x="1826694" y="1600200"/>
            <a:ext cx="6860105" cy="4525963"/>
          </a:xfrm>
        </p:spPr>
        <p:txBody>
          <a:bodyPr/>
          <a:lstStyle>
            <a:lvl1pPr>
              <a:buClr>
                <a:srgbClr val="FF0000"/>
              </a:buClr>
              <a:buFont typeface="Wingdings" pitchFamily="2" charset="2"/>
              <a:buChar char="§"/>
              <a:defRPr sz="1600" b="1">
                <a:latin typeface="Arial" pitchFamily="34" charset="0"/>
                <a:cs typeface="Arial" pitchFamily="34" charset="0"/>
              </a:defRPr>
            </a:lvl1pPr>
            <a:lvl2pPr>
              <a:buClr>
                <a:srgbClr val="FF0000"/>
              </a:buClr>
              <a:buFont typeface="Wingdings" pitchFamily="2" charset="2"/>
              <a:buChar char="§"/>
              <a:defRPr sz="1400">
                <a:latin typeface="Arial" pitchFamily="34" charset="0"/>
                <a:cs typeface="Arial" pitchFamily="34" charset="0"/>
              </a:defRPr>
            </a:lvl2pPr>
            <a:lvl3pPr>
              <a:buClr>
                <a:srgbClr val="FF0000"/>
              </a:buClr>
              <a:buFont typeface="Wingdings" pitchFamily="2" charset="2"/>
              <a:buChar char="§"/>
              <a:defRPr sz="1200">
                <a:latin typeface="Arial" pitchFamily="34" charset="0"/>
                <a:cs typeface="Arial" pitchFamily="34" charset="0"/>
              </a:defRPr>
            </a:lvl3pPr>
            <a:lvl4pPr>
              <a:buClr>
                <a:srgbClr val="FF0000"/>
              </a:buClr>
              <a:buFont typeface="Wingdings" pitchFamily="2" charset="2"/>
              <a:buChar char="§"/>
              <a:defRPr>
                <a:latin typeface="Arial" pitchFamily="34" charset="0"/>
                <a:cs typeface="Arial" pitchFamily="34" charset="0"/>
              </a:defRPr>
            </a:lvl4pPr>
            <a:lvl5pPr>
              <a:buClr>
                <a:srgbClr val="FF0000"/>
              </a:buClr>
              <a:buFont typeface="Wingdings" pitchFamily="2" charset="2"/>
              <a:buChar char="§"/>
              <a:defRPr>
                <a:latin typeface="Arial" pitchFamily="34" charset="0"/>
                <a:cs typeface="Arial"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r>
              <a:rPr lang="es-CL"/>
              <a:t>Comisión de Seguridad en el Trabajo</a:t>
            </a: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F627F5A-233C-4189-A3F6-C87F9495467F}"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p>
        </p:txBody>
      </p:sp>
      <p:sp>
        <p:nvSpPr>
          <p:cNvPr id="3" name="4 Marcador de pie de página"/>
          <p:cNvSpPr>
            <a:spLocks noGrp="1"/>
          </p:cNvSpPr>
          <p:nvPr>
            <p:ph type="ftr" sz="quarter" idx="11"/>
          </p:nvPr>
        </p:nvSpPr>
        <p:spPr/>
        <p:txBody>
          <a:bodyPr/>
          <a:lstStyle>
            <a:lvl1pPr>
              <a:defRPr/>
            </a:lvl1pPr>
          </a:lstStyle>
          <a:p>
            <a:pPr>
              <a:defRPr/>
            </a:pPr>
            <a:r>
              <a:rPr lang="es-CL"/>
              <a:t>Comisión de Seguridad en el Trabajo</a:t>
            </a: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5051C6A5-715A-4409-B336-F1926A35EA28}"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r>
              <a:rPr lang="es-CL"/>
              <a:t>Comisión de Seguridad en el Trabajo</a:t>
            </a: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E3EF8CE-E19A-4FFA-8A77-A52F410ED396}"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3 Marcador de fecha"/>
          <p:cNvSpPr>
            <a:spLocks noGrp="1"/>
          </p:cNvSpPr>
          <p:nvPr>
            <p:ph type="dt" sz="half" idx="10"/>
          </p:nvPr>
        </p:nvSpPr>
        <p:spPr/>
        <p:txBody>
          <a:bodyPr/>
          <a:lstStyle>
            <a:lvl1pPr>
              <a:defRPr/>
            </a:lvl1pPr>
          </a:lstStyle>
          <a:p>
            <a:pPr>
              <a:defRPr/>
            </a:pPr>
            <a:endParaRPr lang="es-ES"/>
          </a:p>
        </p:txBody>
      </p:sp>
      <p:sp>
        <p:nvSpPr>
          <p:cNvPr id="4" name="4 Marcador de pie de página"/>
          <p:cNvSpPr>
            <a:spLocks noGrp="1"/>
          </p:cNvSpPr>
          <p:nvPr>
            <p:ph type="ftr" sz="quarter" idx="11"/>
          </p:nvPr>
        </p:nvSpPr>
        <p:spPr/>
        <p:txBody>
          <a:bodyPr/>
          <a:lstStyle>
            <a:lvl1pPr>
              <a:defRPr/>
            </a:lvl1pPr>
          </a:lstStyle>
          <a:p>
            <a:pPr>
              <a:defRPr/>
            </a:pPr>
            <a:r>
              <a:rPr lang="es-CL"/>
              <a:t>Comisión de Seguridad en el Trabajo</a:t>
            </a: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8336ECA5-AAAF-49C9-A04E-6D31F45F7ED5}"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871700" y="274638"/>
            <a:ext cx="6815100" cy="1143000"/>
          </a:xfrm>
        </p:spPr>
        <p:txBody>
          <a:bodyPr/>
          <a:lstStyle>
            <a:lvl1pPr algn="l">
              <a:defRPr sz="2800" b="1">
                <a:latin typeface="Arial" pitchFamily="34" charset="0"/>
                <a:cs typeface="Arial" pitchFamily="34" charset="0"/>
              </a:defRPr>
            </a:lvl1pPr>
          </a:lstStyle>
          <a:p>
            <a:r>
              <a:rPr lang="es-ES" dirty="0" smtClean="0"/>
              <a:t>Haga clic para modificar el estilo de título del patrón</a:t>
            </a:r>
            <a:endParaRPr lang="es-ES_tradnl" dirty="0"/>
          </a:p>
        </p:txBody>
      </p:sp>
      <p:sp>
        <p:nvSpPr>
          <p:cNvPr id="3" name="Content Placeholder 2"/>
          <p:cNvSpPr>
            <a:spLocks noGrp="1"/>
          </p:cNvSpPr>
          <p:nvPr>
            <p:ph idx="1"/>
          </p:nvPr>
        </p:nvSpPr>
        <p:spPr>
          <a:xfrm>
            <a:off x="1826694" y="1600200"/>
            <a:ext cx="6860105" cy="4525963"/>
          </a:xfrm>
        </p:spPr>
        <p:txBody>
          <a:bodyPr/>
          <a:lstStyle>
            <a:lvl1pPr>
              <a:buClr>
                <a:srgbClr val="FF0000"/>
              </a:buClr>
              <a:buFont typeface="Wingdings" pitchFamily="2" charset="2"/>
              <a:buChar char="§"/>
              <a:defRPr sz="1600" b="1">
                <a:latin typeface="Arial" pitchFamily="34" charset="0"/>
                <a:cs typeface="Arial" pitchFamily="34" charset="0"/>
              </a:defRPr>
            </a:lvl1pPr>
            <a:lvl2pPr>
              <a:buClr>
                <a:srgbClr val="FF0000"/>
              </a:buClr>
              <a:buFont typeface="Wingdings" pitchFamily="2" charset="2"/>
              <a:buChar char="§"/>
              <a:defRPr sz="1400">
                <a:latin typeface="Arial" pitchFamily="34" charset="0"/>
                <a:cs typeface="Arial" pitchFamily="34" charset="0"/>
              </a:defRPr>
            </a:lvl2pPr>
            <a:lvl3pPr>
              <a:buClr>
                <a:srgbClr val="FF0000"/>
              </a:buClr>
              <a:buFont typeface="Wingdings" pitchFamily="2" charset="2"/>
              <a:buChar char="§"/>
              <a:defRPr sz="1200">
                <a:latin typeface="Arial" pitchFamily="34" charset="0"/>
                <a:cs typeface="Arial" pitchFamily="34" charset="0"/>
              </a:defRPr>
            </a:lvl3pPr>
            <a:lvl4pPr>
              <a:buClr>
                <a:srgbClr val="FF0000"/>
              </a:buClr>
              <a:buFont typeface="Wingdings" pitchFamily="2" charset="2"/>
              <a:buChar char="§"/>
              <a:defRPr>
                <a:latin typeface="Arial" pitchFamily="34" charset="0"/>
                <a:cs typeface="Arial" pitchFamily="34" charset="0"/>
              </a:defRPr>
            </a:lvl4pPr>
            <a:lvl5pPr>
              <a:buClr>
                <a:srgbClr val="FF0000"/>
              </a:buClr>
              <a:buFont typeface="Wingdings" pitchFamily="2" charset="2"/>
              <a:buChar char="§"/>
              <a:defRPr>
                <a:latin typeface="Arial" pitchFamily="34" charset="0"/>
                <a:cs typeface="Arial"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r>
              <a:rPr lang="es-CL"/>
              <a:t>Comisión de Seguridad en el Trabajo</a:t>
            </a:r>
            <a:endParaRPr lang="es-ES"/>
          </a:p>
        </p:txBody>
      </p:sp>
      <p:sp>
        <p:nvSpPr>
          <p:cNvPr id="6" name="5 Marcador de número de diapositiva"/>
          <p:cNvSpPr>
            <a:spLocks noGrp="1"/>
          </p:cNvSpPr>
          <p:nvPr>
            <p:ph type="sldNum" sz="quarter" idx="12"/>
          </p:nvPr>
        </p:nvSpPr>
        <p:spPr/>
        <p:txBody>
          <a:bodyPr/>
          <a:lstStyle>
            <a:lvl1pPr>
              <a:defRPr sz="1400" b="1">
                <a:solidFill>
                  <a:schemeClr val="tx1"/>
                </a:solidFill>
                <a:latin typeface="Arial" pitchFamily="34" charset="0"/>
                <a:cs typeface="Arial" pitchFamily="34" charset="0"/>
              </a:defRPr>
            </a:lvl1pPr>
          </a:lstStyle>
          <a:p>
            <a:pPr>
              <a:defRPr/>
            </a:pPr>
            <a:fld id="{55886821-1310-4FAD-8169-9FFF5B0B8B5B}"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857356" y="214290"/>
            <a:ext cx="6815158" cy="857256"/>
          </a:xfrm>
        </p:spPr>
        <p:txBody>
          <a:bodyPr>
            <a:noAutofit/>
          </a:bodyPr>
          <a:lstStyle>
            <a:lvl1pPr algn="just">
              <a:defRPr sz="2800" baseline="0"/>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857356" y="1428736"/>
            <a:ext cx="6915208" cy="4929222"/>
          </a:xfrm>
        </p:spPr>
        <p:txBody>
          <a:bodyPr>
            <a:normAutofit/>
          </a:bodyPr>
          <a:lstStyle>
            <a:lvl1pPr marL="0" indent="0" algn="just">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857356" y="214290"/>
            <a:ext cx="6815158" cy="857256"/>
          </a:xfrm>
        </p:spPr>
        <p:txBody>
          <a:bodyPr>
            <a:noAutofit/>
          </a:bodyPr>
          <a:lstStyle>
            <a:lvl1pPr algn="just">
              <a:defRPr sz="2800" baseline="0"/>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1871634" y="1428736"/>
            <a:ext cx="6915208" cy="5072098"/>
          </a:xfrm>
        </p:spPr>
        <p:txBody>
          <a:bodyPr>
            <a:normAutofit/>
          </a:bodyPr>
          <a:lstStyle>
            <a:lvl1pPr marL="0" indent="0" algn="just">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871700" y="274638"/>
            <a:ext cx="6815100" cy="1143000"/>
          </a:xfrm>
        </p:spPr>
        <p:txBody>
          <a:bodyPr/>
          <a:lstStyle>
            <a:lvl1pPr algn="l">
              <a:defRPr sz="3200" b="1">
                <a:latin typeface="Arial" pitchFamily="34" charset="0"/>
                <a:cs typeface="Arial" pitchFamily="34" charset="0"/>
              </a:defRPr>
            </a:lvl1pPr>
          </a:lstStyle>
          <a:p>
            <a:r>
              <a:rPr lang="es-ES" dirty="0" smtClean="0"/>
              <a:t>Haga clic para modificar el estilo de título del patrón</a:t>
            </a:r>
            <a:endParaRPr lang="es-ES_tradnl" dirty="0"/>
          </a:p>
        </p:txBody>
      </p:sp>
      <p:sp>
        <p:nvSpPr>
          <p:cNvPr id="3" name="Content Placeholder 2"/>
          <p:cNvSpPr>
            <a:spLocks noGrp="1"/>
          </p:cNvSpPr>
          <p:nvPr>
            <p:ph idx="1"/>
          </p:nvPr>
        </p:nvSpPr>
        <p:spPr>
          <a:xfrm>
            <a:off x="1826694" y="1600200"/>
            <a:ext cx="6860105" cy="4525963"/>
          </a:xfrm>
        </p:spPr>
        <p:txBody>
          <a:bodyPr/>
          <a:lstStyle>
            <a:lvl1pPr>
              <a:buClr>
                <a:srgbClr val="FF0000"/>
              </a:buClr>
              <a:buFont typeface="Wingdings" pitchFamily="2" charset="2"/>
              <a:buChar char="§"/>
              <a:defRPr sz="2800">
                <a:latin typeface="Arial" pitchFamily="34" charset="0"/>
                <a:cs typeface="Arial" pitchFamily="34" charset="0"/>
              </a:defRPr>
            </a:lvl1pPr>
            <a:lvl2pPr>
              <a:buClr>
                <a:srgbClr val="FF0000"/>
              </a:buClr>
              <a:buFont typeface="Wingdings" pitchFamily="2" charset="2"/>
              <a:buChar char="§"/>
              <a:defRPr sz="2000">
                <a:latin typeface="Arial" pitchFamily="34" charset="0"/>
                <a:cs typeface="Arial" pitchFamily="34" charset="0"/>
              </a:defRPr>
            </a:lvl2pPr>
            <a:lvl3pPr>
              <a:buClr>
                <a:srgbClr val="FF0000"/>
              </a:buClr>
              <a:buFont typeface="Wingdings" pitchFamily="2" charset="2"/>
              <a:buChar char="§"/>
              <a:defRPr sz="1800">
                <a:latin typeface="Arial" pitchFamily="34" charset="0"/>
                <a:cs typeface="Arial" pitchFamily="34" charset="0"/>
              </a:defRPr>
            </a:lvl3pPr>
            <a:lvl4pPr>
              <a:buClr>
                <a:srgbClr val="FF0000"/>
              </a:buClr>
              <a:buFont typeface="Wingdings" pitchFamily="2" charset="2"/>
              <a:buChar char="§"/>
              <a:defRPr>
                <a:latin typeface="Arial" pitchFamily="34" charset="0"/>
                <a:cs typeface="Arial" pitchFamily="34" charset="0"/>
              </a:defRPr>
            </a:lvl4pPr>
            <a:lvl5pPr>
              <a:buClr>
                <a:srgbClr val="FF0000"/>
              </a:buClr>
              <a:buFont typeface="Wingdings" pitchFamily="2" charset="2"/>
              <a:buChar char="§"/>
              <a:defRPr>
                <a:latin typeface="Arial" pitchFamily="34" charset="0"/>
                <a:cs typeface="Arial"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r>
              <a:rPr lang="es-CL"/>
              <a:t>Comisión de Seguridad en el Trabajo</a:t>
            </a: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B09F584-38F7-4A82-9E04-9D6C9F3390E2}"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p>
        </p:txBody>
      </p:sp>
      <p:sp>
        <p:nvSpPr>
          <p:cNvPr id="3" name="4 Marcador de pie de página"/>
          <p:cNvSpPr>
            <a:spLocks noGrp="1"/>
          </p:cNvSpPr>
          <p:nvPr>
            <p:ph type="ftr" sz="quarter" idx="11"/>
          </p:nvPr>
        </p:nvSpPr>
        <p:spPr/>
        <p:txBody>
          <a:bodyPr/>
          <a:lstStyle>
            <a:lvl1pPr>
              <a:defRPr/>
            </a:lvl1pPr>
          </a:lstStyle>
          <a:p>
            <a:pPr>
              <a:defRPr/>
            </a:pPr>
            <a:r>
              <a:rPr lang="es-CL"/>
              <a:t>Comisión de Seguridad en el Trabajo</a:t>
            </a: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5CFC51F4-B57A-4DE8-A05F-F44059393C37}"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s-CL"/>
              <a:t>Comisión de Seguridad en el Trabajo</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AA2F672-FBF6-4FCB-A083-C67392D24298}" type="slidenum">
              <a:rPr lang="es-ES"/>
              <a:pPr>
                <a:defRPr/>
              </a:pPr>
              <a:t>‹Nº›</a:t>
            </a:fld>
            <a:endParaRPr lang="es-ES"/>
          </a:p>
        </p:txBody>
      </p:sp>
      <p:pic>
        <p:nvPicPr>
          <p:cNvPr id="1031" name="Picture 2"/>
          <p:cNvPicPr>
            <a:picLocks noChangeAspect="1" noChangeArrowheads="1"/>
          </p:cNvPicPr>
          <p:nvPr/>
        </p:nvPicPr>
        <p:blipFill>
          <a:blip r:embed="rId6" cstate="print"/>
          <a:srcRect/>
          <a:stretch>
            <a:fillRect/>
          </a:stretch>
        </p:blipFill>
        <p:spPr bwMode="auto">
          <a:xfrm>
            <a:off x="0" y="0"/>
            <a:ext cx="9144000" cy="686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83" r:id="rId2"/>
    <p:sldLayoutId id="2147483682" r:id="rId3"/>
    <p:sldLayoutId id="2147483681"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614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s-CL"/>
              <a:t>Comisión de Seguridad en el Trabajo</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C702AE-5BCC-46E0-A784-2F083002CB60}" type="slidenum">
              <a:rPr lang="es-ES"/>
              <a:pPr>
                <a:defRPr/>
              </a:pPr>
              <a:t>‹Nº›</a:t>
            </a:fld>
            <a:endParaRPr lang="es-ES"/>
          </a:p>
        </p:txBody>
      </p:sp>
      <p:pic>
        <p:nvPicPr>
          <p:cNvPr id="6151" name="Picture 2"/>
          <p:cNvPicPr>
            <a:picLocks noChangeAspect="1" noChangeArrowheads="1"/>
          </p:cNvPicPr>
          <p:nvPr/>
        </p:nvPicPr>
        <p:blipFill>
          <a:blip r:embed="rId8" cstate="print"/>
          <a:srcRect/>
          <a:stretch>
            <a:fillRect/>
          </a:stretch>
        </p:blipFill>
        <p:spPr bwMode="auto">
          <a:xfrm>
            <a:off x="0" y="0"/>
            <a:ext cx="9144000" cy="686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86" r:id="rId4"/>
    <p:sldLayoutId id="2147483685" r:id="rId5"/>
    <p:sldLayoutId id="2147483684" r:id="rId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331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s-CL"/>
              <a:t>Comisión de Seguridad en el Trabajo</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9792B9-35A1-48EE-839A-394B9D4F7B78}" type="slidenum">
              <a:rPr lang="es-ES"/>
              <a:pPr>
                <a:defRPr/>
              </a:pPr>
              <a:t>‹Nº›</a:t>
            </a:fld>
            <a:endParaRPr lang="es-ES"/>
          </a:p>
        </p:txBody>
      </p:sp>
      <p:pic>
        <p:nvPicPr>
          <p:cNvPr id="13319" name="Picture 2"/>
          <p:cNvPicPr>
            <a:picLocks noChangeAspect="1" noChangeArrowheads="1"/>
          </p:cNvPicPr>
          <p:nvPr/>
        </p:nvPicPr>
        <p:blipFill>
          <a:blip r:embed="rId4" cstate="print"/>
          <a:srcRect/>
          <a:stretch>
            <a:fillRect/>
          </a:stretch>
        </p:blipFill>
        <p:spPr bwMode="auto">
          <a:xfrm>
            <a:off x="0" y="0"/>
            <a:ext cx="9144000" cy="686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87"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7 CuadroTexto"/>
          <p:cNvSpPr txBox="1">
            <a:spLocks noChangeArrowheads="1"/>
          </p:cNvSpPr>
          <p:nvPr/>
        </p:nvSpPr>
        <p:spPr bwMode="auto">
          <a:xfrm>
            <a:off x="5741988" y="6489700"/>
            <a:ext cx="3074987" cy="304800"/>
          </a:xfrm>
          <a:prstGeom prst="rect">
            <a:avLst/>
          </a:prstGeom>
          <a:noFill/>
          <a:ln w="9525">
            <a:noFill/>
            <a:miter lim="800000"/>
            <a:headEnd/>
            <a:tailEnd/>
          </a:ln>
        </p:spPr>
        <p:txBody>
          <a:bodyPr>
            <a:spAutoFit/>
          </a:bodyPr>
          <a:lstStyle/>
          <a:p>
            <a:pPr algn="r"/>
            <a:r>
              <a:rPr lang="es-ES" sz="1400" b="1">
                <a:solidFill>
                  <a:schemeClr val="bg1"/>
                </a:solidFill>
              </a:rPr>
              <a:t>Noviembre 29, 2010</a:t>
            </a:r>
          </a:p>
        </p:txBody>
      </p:sp>
      <p:sp>
        <p:nvSpPr>
          <p:cNvPr id="4" name="3 Subtítulo"/>
          <p:cNvSpPr>
            <a:spLocks noGrp="1"/>
          </p:cNvSpPr>
          <p:nvPr>
            <p:ph type="subTitle" idx="1"/>
          </p:nvPr>
        </p:nvSpPr>
        <p:spPr>
          <a:xfrm>
            <a:off x="657225" y="4824413"/>
            <a:ext cx="7829550" cy="1665287"/>
          </a:xfrm>
        </p:spPr>
        <p:txBody>
          <a:bodyPr/>
          <a:lstStyle/>
          <a:p>
            <a:pPr>
              <a:defRPr/>
            </a:pPr>
            <a:r>
              <a:rPr lang="es-CL" sz="2200" b="1" dirty="0" smtClean="0">
                <a:effectLst>
                  <a:outerShdw blurRad="38100" dist="38100" dir="2700000" algn="tl">
                    <a:srgbClr val="000000">
                      <a:alpha val="43137"/>
                    </a:srgbClr>
                  </a:outerShdw>
                </a:effectLst>
                <a:latin typeface="Arial" charset="0"/>
                <a:cs typeface="Arial" charset="0"/>
              </a:rPr>
              <a:t>UN NUEVO SISTEMA DE SEGURIDAD </a:t>
            </a:r>
          </a:p>
          <a:p>
            <a:pPr>
              <a:defRPr/>
            </a:pPr>
            <a:r>
              <a:rPr lang="es-CL" sz="2200" b="1" dirty="0" smtClean="0">
                <a:effectLst>
                  <a:outerShdw blurRad="38100" dist="38100" dir="2700000" algn="tl">
                    <a:srgbClr val="000000">
                      <a:alpha val="43137"/>
                    </a:srgbClr>
                  </a:outerShdw>
                </a:effectLst>
                <a:latin typeface="Arial" charset="0"/>
                <a:cs typeface="Arial" charset="0"/>
              </a:rPr>
              <a:t>Y SALUD LABORAL PARA CHILE</a:t>
            </a:r>
          </a:p>
          <a:p>
            <a:pPr>
              <a:defRPr/>
            </a:pPr>
            <a:r>
              <a:rPr lang="es-CL" sz="2200" b="1" dirty="0" smtClean="0">
                <a:effectLst>
                  <a:outerShdw blurRad="38100" dist="38100" dir="2700000" algn="tl">
                    <a:srgbClr val="000000">
                      <a:alpha val="43137"/>
                    </a:srgbClr>
                  </a:outerShdw>
                </a:effectLst>
                <a:latin typeface="Arial" charset="0"/>
                <a:cs typeface="Arial" charset="0"/>
              </a:rPr>
              <a:t>Más Trabajo, Más Seguro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1736725" y="458788"/>
            <a:ext cx="7966075" cy="1143000"/>
          </a:xfrm>
        </p:spPr>
        <p:txBody>
          <a:bodyPr/>
          <a:lstStyle/>
          <a:p>
            <a:r>
              <a:rPr lang="es-ES" sz="2600" smtClean="0">
                <a:latin typeface="Arial" charset="0"/>
                <a:cs typeface="Arial" charset="0"/>
              </a:rPr>
              <a:t>Cobertura contra accidentes es menor en Comercio, Agricultura, Transporte e Industria</a:t>
            </a:r>
            <a:endParaRPr lang="es-CL" sz="2600" smtClean="0">
              <a:latin typeface="Arial" charset="0"/>
              <a:cs typeface="Arial" charset="0"/>
            </a:endParaRPr>
          </a:p>
        </p:txBody>
      </p:sp>
      <p:sp>
        <p:nvSpPr>
          <p:cNvPr id="13" name="12 Rectángulo"/>
          <p:cNvSpPr/>
          <p:nvPr/>
        </p:nvSpPr>
        <p:spPr>
          <a:xfrm>
            <a:off x="1827213" y="6308725"/>
            <a:ext cx="4572000" cy="254000"/>
          </a:xfrm>
          <a:prstGeom prst="rect">
            <a:avLst/>
          </a:prstGeom>
        </p:spPr>
        <p:txBody>
          <a:bodyPr>
            <a:spAutoFit/>
          </a:bodyPr>
          <a:lstStyle/>
          <a:p>
            <a:pPr>
              <a:defRPr/>
            </a:pPr>
            <a:r>
              <a:rPr lang="es-MX" sz="1050" i="1" dirty="0">
                <a:solidFill>
                  <a:srgbClr val="00040C"/>
                </a:solidFill>
                <a:latin typeface="Arial" pitchFamily="34" charset="0"/>
                <a:cs typeface="Arial" pitchFamily="34" charset="0"/>
              </a:rPr>
              <a:t>Fuente</a:t>
            </a:r>
            <a:r>
              <a:rPr lang="es-MX" sz="1050" dirty="0">
                <a:solidFill>
                  <a:srgbClr val="00040C"/>
                </a:solidFill>
                <a:latin typeface="Arial" pitchFamily="34" charset="0"/>
                <a:cs typeface="Arial" pitchFamily="34" charset="0"/>
              </a:rPr>
              <a:t>: </a:t>
            </a:r>
            <a:r>
              <a:rPr lang="es-MX" sz="1050" dirty="0" err="1">
                <a:solidFill>
                  <a:srgbClr val="00040C"/>
                </a:solidFill>
                <a:latin typeface="Arial" pitchFamily="34" charset="0"/>
                <a:cs typeface="Arial" pitchFamily="34" charset="0"/>
              </a:rPr>
              <a:t>Suseso</a:t>
            </a:r>
            <a:r>
              <a:rPr lang="es-MX" sz="1050" dirty="0">
                <a:solidFill>
                  <a:srgbClr val="00040C"/>
                </a:solidFill>
                <a:latin typeface="Arial" pitchFamily="34" charset="0"/>
                <a:cs typeface="Arial" pitchFamily="34" charset="0"/>
              </a:rPr>
              <a:t> - 2009</a:t>
            </a:r>
          </a:p>
        </p:txBody>
      </p:sp>
      <p:sp>
        <p:nvSpPr>
          <p:cNvPr id="31747" name="6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64138F-B8CD-45D1-B7D5-D01BA13C45AD}" type="slidenum">
              <a:rPr lang="es-ES" smtClean="0">
                <a:latin typeface="Arial" charset="0"/>
                <a:cs typeface="Arial" charset="0"/>
              </a:rPr>
              <a:pPr fontAlgn="base">
                <a:spcBef>
                  <a:spcPct val="0"/>
                </a:spcBef>
                <a:spcAft>
                  <a:spcPct val="0"/>
                </a:spcAft>
              </a:pPr>
              <a:t>10</a:t>
            </a:fld>
            <a:endParaRPr lang="es-ES" smtClean="0">
              <a:latin typeface="Arial" charset="0"/>
              <a:cs typeface="Arial" charset="0"/>
            </a:endParaRPr>
          </a:p>
        </p:txBody>
      </p:sp>
      <p:sp>
        <p:nvSpPr>
          <p:cNvPr id="8" name="7 Pentágono"/>
          <p:cNvSpPr/>
          <p:nvPr/>
        </p:nvSpPr>
        <p:spPr>
          <a:xfrm>
            <a:off x="1601788" y="0"/>
            <a:ext cx="3735387" cy="368300"/>
          </a:xfrm>
          <a:prstGeom prst="homePlat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CL"/>
          </a:p>
        </p:txBody>
      </p:sp>
      <p:sp>
        <p:nvSpPr>
          <p:cNvPr id="31749" name="8 CuadroTexto"/>
          <p:cNvSpPr txBox="1">
            <a:spLocks noChangeArrowheads="1"/>
          </p:cNvSpPr>
          <p:nvPr/>
        </p:nvSpPr>
        <p:spPr bwMode="auto">
          <a:xfrm>
            <a:off x="1692275" y="0"/>
            <a:ext cx="3543300" cy="338138"/>
          </a:xfrm>
          <a:prstGeom prst="rect">
            <a:avLst/>
          </a:prstGeom>
          <a:noFill/>
          <a:ln w="9525">
            <a:noFill/>
            <a:miter lim="800000"/>
            <a:headEnd/>
            <a:tailEnd/>
          </a:ln>
        </p:spPr>
        <p:txBody>
          <a:bodyPr wrap="none">
            <a:spAutoFit/>
          </a:bodyPr>
          <a:lstStyle/>
          <a:p>
            <a:r>
              <a:rPr lang="es-CL" sz="1600"/>
              <a:t>Situación actual en seguridad laboral</a:t>
            </a:r>
          </a:p>
        </p:txBody>
      </p:sp>
      <p:pic>
        <p:nvPicPr>
          <p:cNvPr id="31750" name="Picture 2"/>
          <p:cNvPicPr>
            <a:picLocks noChangeAspect="1" noChangeArrowheads="1"/>
          </p:cNvPicPr>
          <p:nvPr/>
        </p:nvPicPr>
        <p:blipFill>
          <a:blip r:embed="rId2" cstate="print"/>
          <a:srcRect/>
          <a:stretch>
            <a:fillRect/>
          </a:stretch>
        </p:blipFill>
        <p:spPr bwMode="auto">
          <a:xfrm>
            <a:off x="1781175" y="1719263"/>
            <a:ext cx="7156450" cy="44942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7 Título"/>
          <p:cNvSpPr>
            <a:spLocks noGrp="1"/>
          </p:cNvSpPr>
          <p:nvPr>
            <p:ph type="title"/>
          </p:nvPr>
        </p:nvSpPr>
        <p:spPr>
          <a:xfrm>
            <a:off x="1827213" y="279400"/>
            <a:ext cx="6815137" cy="539750"/>
          </a:xfrm>
        </p:spPr>
        <p:txBody>
          <a:bodyPr/>
          <a:lstStyle/>
          <a:p>
            <a:r>
              <a:rPr lang="es-MX" sz="2600" smtClean="0">
                <a:latin typeface="Arial" charset="0"/>
                <a:cs typeface="Arial" charset="0"/>
              </a:rPr>
              <a:t>Objetivo de las reformas</a:t>
            </a:r>
            <a:endParaRPr lang="es-CL" sz="2600" smtClean="0">
              <a:latin typeface="Arial" charset="0"/>
              <a:cs typeface="Arial" charset="0"/>
            </a:endParaRPr>
          </a:p>
        </p:txBody>
      </p:sp>
      <p:sp>
        <p:nvSpPr>
          <p:cNvPr id="32770" name="18 Marcador de contenido"/>
          <p:cNvSpPr>
            <a:spLocks noGrp="1"/>
          </p:cNvSpPr>
          <p:nvPr>
            <p:ph idx="1"/>
          </p:nvPr>
        </p:nvSpPr>
        <p:spPr>
          <a:xfrm>
            <a:off x="1781175" y="908050"/>
            <a:ext cx="7112000" cy="5491163"/>
          </a:xfrm>
        </p:spPr>
        <p:txBody>
          <a:bodyPr/>
          <a:lstStyle/>
          <a:p>
            <a:pPr marL="180975" indent="-180975" algn="just"/>
            <a:endParaRPr lang="es-ES" sz="1400" smtClean="0">
              <a:latin typeface="Arial" charset="0"/>
              <a:cs typeface="Arial" charset="0"/>
            </a:endParaRPr>
          </a:p>
          <a:p>
            <a:pPr marL="180975" indent="-180975" algn="just"/>
            <a:r>
              <a:rPr lang="es-ES" smtClean="0">
                <a:latin typeface="Arial" charset="0"/>
                <a:cs typeface="Arial" charset="0"/>
              </a:rPr>
              <a:t>Necesitamos hacer reformas para que los trabajos de las chilenas y chilenos sean seguros y saludables</a:t>
            </a:r>
          </a:p>
          <a:p>
            <a:pPr marL="180975" indent="-180975" algn="just">
              <a:buFont typeface="Wingdings" pitchFamily="2" charset="2"/>
              <a:buNone/>
            </a:pPr>
            <a:endParaRPr lang="es-ES" smtClean="0">
              <a:latin typeface="Arial" charset="0"/>
              <a:cs typeface="Arial" charset="0"/>
            </a:endParaRPr>
          </a:p>
          <a:p>
            <a:pPr marL="180975" lvl="1" indent="-180975" algn="just" eaLnBrk="1" hangingPunct="1"/>
            <a:r>
              <a:rPr lang="es-ES" sz="1600" b="1" smtClean="0">
                <a:latin typeface="Arial" charset="0"/>
                <a:cs typeface="Arial" charset="0"/>
              </a:rPr>
              <a:t>Esto se logrará cambiando los estándares de seguridad y salud que hoy se exigen a las empresas, y la organización y enfoque del proceso de fiscalización.  Al mismo tiempo, potenciaremos los incentivos y las instituciones para avanzar en la creación de una cultura de la seguridad</a:t>
            </a:r>
          </a:p>
          <a:p>
            <a:pPr marL="180975" lvl="1" indent="-180975" algn="just" eaLnBrk="1" hangingPunct="1">
              <a:buFont typeface="Arial" charset="0"/>
              <a:buChar char="•"/>
            </a:pPr>
            <a:endParaRPr lang="es-ES" sz="1600" b="1" smtClean="0">
              <a:latin typeface="Arial" charset="0"/>
              <a:cs typeface="Arial" charset="0"/>
            </a:endParaRPr>
          </a:p>
          <a:p>
            <a:pPr marL="180975" lvl="1" indent="-180975" algn="just" eaLnBrk="1" hangingPunct="1"/>
            <a:r>
              <a:rPr lang="es-ES" sz="1800" b="1" smtClean="0">
                <a:latin typeface="Arial" charset="0"/>
                <a:cs typeface="Arial" charset="0"/>
              </a:rPr>
              <a:t>Nuestros objetivos son </a:t>
            </a:r>
            <a:r>
              <a:rPr lang="es-CL" sz="1800" b="1" smtClean="0">
                <a:latin typeface="Arial" charset="0"/>
                <a:cs typeface="Arial" charset="0"/>
              </a:rPr>
              <a:t>ambiciosos:</a:t>
            </a:r>
          </a:p>
          <a:p>
            <a:pPr marL="180975" lvl="1" indent="-180975" algn="just" eaLnBrk="1" hangingPunct="1">
              <a:buFont typeface="Arial" charset="0"/>
              <a:buChar char="•"/>
            </a:pPr>
            <a:endParaRPr lang="es-CL" sz="1800" smtClean="0">
              <a:latin typeface="Arial" charset="0"/>
              <a:cs typeface="Arial" charset="0"/>
            </a:endParaRPr>
          </a:p>
          <a:p>
            <a:pPr marL="989013" lvl="2" indent="-276225" algn="just" eaLnBrk="1" hangingPunct="1">
              <a:buFont typeface="Wingdings" pitchFamily="2" charset="2"/>
              <a:buChar char="ü"/>
            </a:pPr>
            <a:r>
              <a:rPr lang="es-CL" sz="1800" i="1" smtClean="0">
                <a:latin typeface="Arial" charset="0"/>
                <a:cs typeface="Arial" charset="0"/>
              </a:rPr>
              <a:t>Para el año 2015 queremos evitar 100 muertes al año. Para esto, bajaremos la tasa de mortalidad desde 6,5 por 100.000 a 5 por 100.000</a:t>
            </a:r>
          </a:p>
          <a:p>
            <a:pPr marL="989013" lvl="2" indent="-276225" algn="just" eaLnBrk="1" hangingPunct="1">
              <a:buFont typeface="Wingdings" pitchFamily="2" charset="2"/>
              <a:buChar char="ü"/>
            </a:pPr>
            <a:endParaRPr lang="es-CL" sz="1800" i="1" smtClean="0">
              <a:latin typeface="Arial" charset="0"/>
              <a:cs typeface="Arial" charset="0"/>
            </a:endParaRPr>
          </a:p>
          <a:p>
            <a:pPr marL="989013" lvl="2" indent="-276225" algn="just" eaLnBrk="1" hangingPunct="1">
              <a:buFont typeface="Wingdings" pitchFamily="2" charset="2"/>
              <a:buChar char="ü"/>
            </a:pPr>
            <a:r>
              <a:rPr lang="es-CL" sz="1800" i="1" smtClean="0">
                <a:latin typeface="Arial" charset="0"/>
                <a:cs typeface="Arial" charset="0"/>
              </a:rPr>
              <a:t>Para el año 2015 queremos evitar  90.000 accidentes al año. Para esto, bajaremos la tasa de accidentes  a 4%</a:t>
            </a:r>
          </a:p>
          <a:p>
            <a:pPr marL="989013" lvl="2" indent="-276225" algn="just" eaLnBrk="1" hangingPunct="1">
              <a:buFont typeface="Wingdings" pitchFamily="2" charset="2"/>
              <a:buChar char="ü"/>
            </a:pPr>
            <a:endParaRPr lang="es-ES" b="1" smtClean="0">
              <a:latin typeface="Arial" charset="0"/>
              <a:cs typeface="Arial" charset="0"/>
            </a:endParaRPr>
          </a:p>
          <a:p>
            <a:pPr marL="180975" lvl="1" indent="-180975" algn="just">
              <a:buFont typeface="Wingdings" pitchFamily="2" charset="2"/>
              <a:buNone/>
            </a:pPr>
            <a:endParaRPr lang="es-CL" smtClean="0">
              <a:latin typeface="Arial" charset="0"/>
              <a:cs typeface="Arial" charset="0"/>
            </a:endParaRPr>
          </a:p>
          <a:p>
            <a:pPr marL="180975" indent="-180975" algn="just">
              <a:buFont typeface="Wingdings" pitchFamily="2" charset="2"/>
              <a:buNone/>
            </a:pPr>
            <a:r>
              <a:rPr lang="es-CL" smtClean="0">
                <a:latin typeface="Arial" charset="0"/>
                <a:cs typeface="Arial" charset="0"/>
              </a:rPr>
              <a:t> </a:t>
            </a:r>
          </a:p>
        </p:txBody>
      </p:sp>
      <p:sp>
        <p:nvSpPr>
          <p:cNvPr id="32771"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DAAD9C-B798-494F-9D51-FF0AFB5849D1}" type="slidenum">
              <a:rPr lang="es-ES" smtClean="0">
                <a:latin typeface="Arial" charset="0"/>
                <a:cs typeface="Arial" charset="0"/>
              </a:rPr>
              <a:pPr fontAlgn="base">
                <a:spcBef>
                  <a:spcPct val="0"/>
                </a:spcBef>
                <a:spcAft>
                  <a:spcPct val="0"/>
                </a:spcAft>
              </a:pPr>
              <a:t>11</a:t>
            </a:fld>
            <a:endParaRPr lang="es-ES"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noGrp="1"/>
          </p:cNvSpPr>
          <p:nvPr>
            <p:ph type="title"/>
          </p:nvPr>
        </p:nvSpPr>
        <p:spPr>
          <a:xfrm>
            <a:off x="1806575" y="233363"/>
            <a:ext cx="6815138" cy="674687"/>
          </a:xfrm>
        </p:spPr>
        <p:txBody>
          <a:bodyPr/>
          <a:lstStyle/>
          <a:p>
            <a:r>
              <a:rPr lang="es-CL" sz="2600" smtClean="0">
                <a:latin typeface="Arial" charset="0"/>
                <a:cs typeface="Arial" charset="0"/>
              </a:rPr>
              <a:t>Estrategia de la reforma: cuatro ejes</a:t>
            </a:r>
          </a:p>
        </p:txBody>
      </p:sp>
      <p:sp>
        <p:nvSpPr>
          <p:cNvPr id="34818" name="2 Marcador de contenido"/>
          <p:cNvSpPr>
            <a:spLocks noGrp="1"/>
          </p:cNvSpPr>
          <p:nvPr>
            <p:ph idx="1"/>
          </p:nvPr>
        </p:nvSpPr>
        <p:spPr>
          <a:xfrm>
            <a:off x="1646238" y="593725"/>
            <a:ext cx="7200900" cy="5849938"/>
          </a:xfrm>
        </p:spPr>
        <p:txBody>
          <a:bodyPr/>
          <a:lstStyle/>
          <a:p>
            <a:pPr algn="just">
              <a:buFont typeface="Wingdings" pitchFamily="2" charset="2"/>
              <a:buNone/>
            </a:pPr>
            <a:endParaRPr lang="es-ES" sz="1400" smtClean="0">
              <a:latin typeface="Arial" charset="0"/>
              <a:cs typeface="Arial" charset="0"/>
            </a:endParaRPr>
          </a:p>
          <a:p>
            <a:pPr algn="just"/>
            <a:r>
              <a:rPr lang="es-ES" i="1" smtClean="0">
                <a:latin typeface="Arial" charset="0"/>
                <a:cs typeface="Arial" charset="0"/>
              </a:rPr>
              <a:t>Para alcanzar las metas anteriores, el Gobierno ha decidido implementar reformas en torno a cuatro grandes ejes:</a:t>
            </a:r>
          </a:p>
          <a:p>
            <a:pPr algn="just"/>
            <a:endParaRPr lang="es-ES" i="1" smtClean="0">
              <a:latin typeface="Arial" charset="0"/>
              <a:cs typeface="Arial" charset="0"/>
            </a:endParaRPr>
          </a:p>
          <a:p>
            <a:pPr lvl="1" algn="just">
              <a:buFont typeface="Wingdings" pitchFamily="2" charset="2"/>
              <a:buChar char="ü"/>
            </a:pPr>
            <a:r>
              <a:rPr lang="es-ES" sz="1800" b="1" i="1" smtClean="0">
                <a:latin typeface="Arial" charset="0"/>
                <a:cs typeface="Arial" charset="0"/>
              </a:rPr>
              <a:t>Definir una Política Nacional de Seguridad y Salud en el Trabajo:</a:t>
            </a:r>
            <a:endParaRPr lang="es-CL" sz="1800" smtClean="0">
              <a:latin typeface="Arial" charset="0"/>
              <a:cs typeface="Arial" charset="0"/>
            </a:endParaRPr>
          </a:p>
          <a:p>
            <a:pPr lvl="1" algn="just" eaLnBrk="1" hangingPunct="1">
              <a:lnSpc>
                <a:spcPct val="80000"/>
              </a:lnSpc>
              <a:buFont typeface="Wingdings" pitchFamily="2" charset="2"/>
              <a:buNone/>
            </a:pPr>
            <a:r>
              <a:rPr lang="es-CL" sz="1800" smtClean="0">
                <a:latin typeface="Arial" charset="0"/>
                <a:cs typeface="Arial" charset="0"/>
              </a:rPr>
              <a:t>      Este instrumento integrará las políticas públicas en la materia y unificará las directrices de las entidades en el sector. Además, la Política fijará metas cuantitativas para reducir tasas de accidentes y fatalidades en el país, y plazos para cumplirlas </a:t>
            </a:r>
            <a:r>
              <a:rPr lang="es-ES" sz="1800" smtClean="0">
                <a:latin typeface="Arial" charset="0"/>
                <a:cs typeface="Arial" charset="0"/>
              </a:rPr>
              <a:t>  </a:t>
            </a:r>
          </a:p>
          <a:p>
            <a:pPr lvl="1" algn="just" eaLnBrk="1" hangingPunct="1">
              <a:lnSpc>
                <a:spcPct val="80000"/>
              </a:lnSpc>
              <a:buFont typeface="Wingdings" pitchFamily="2" charset="2"/>
              <a:buNone/>
            </a:pPr>
            <a:endParaRPr lang="es-ES" sz="1800" smtClean="0">
              <a:latin typeface="Arial" charset="0"/>
              <a:cs typeface="Arial" charset="0"/>
            </a:endParaRPr>
          </a:p>
          <a:p>
            <a:pPr lvl="1" algn="just" eaLnBrk="1" hangingPunct="1">
              <a:lnSpc>
                <a:spcPct val="80000"/>
              </a:lnSpc>
              <a:buFont typeface="Wingdings" pitchFamily="2" charset="2"/>
              <a:buNone/>
            </a:pPr>
            <a:r>
              <a:rPr lang="es-ES" sz="1800" smtClean="0">
                <a:latin typeface="Arial" charset="0"/>
                <a:cs typeface="Arial" charset="0"/>
              </a:rPr>
              <a:t>     </a:t>
            </a:r>
          </a:p>
          <a:p>
            <a:pPr lvl="1" algn="just">
              <a:buFont typeface="Wingdings" pitchFamily="2" charset="2"/>
              <a:buChar char="ü"/>
            </a:pPr>
            <a:r>
              <a:rPr lang="es-ES" sz="1800" b="1" i="1" smtClean="0">
                <a:latin typeface="Arial" charset="0"/>
                <a:cs typeface="Arial" charset="0"/>
              </a:rPr>
              <a:t>Modernizar las instituciones que norman y fiscalizan:</a:t>
            </a:r>
            <a:endParaRPr lang="es-ES" sz="1800" smtClean="0">
              <a:latin typeface="Arial" charset="0"/>
              <a:cs typeface="Arial" charset="0"/>
            </a:endParaRPr>
          </a:p>
          <a:p>
            <a:pPr lvl="1" algn="just" eaLnBrk="1" hangingPunct="1">
              <a:lnSpc>
                <a:spcPct val="80000"/>
              </a:lnSpc>
              <a:buFont typeface="Wingdings" pitchFamily="2" charset="2"/>
              <a:buNone/>
            </a:pPr>
            <a:r>
              <a:rPr lang="es-ES" sz="1800" smtClean="0">
                <a:latin typeface="Arial" charset="0"/>
                <a:cs typeface="Arial" charset="0"/>
              </a:rPr>
              <a:t>      Este cambio permitirá asegurar la debida coordinación entre las entidades que fiscalizan, la uniformidad de procedimientos y criterios de fiscalización, la consistencia en las sanciones, y la creación de un cuerpo de fiscalizadores especializado</a:t>
            </a:r>
            <a:r>
              <a:rPr lang="es-ES" smtClean="0">
                <a:latin typeface="Arial" charset="0"/>
                <a:cs typeface="Arial" charset="0"/>
              </a:rPr>
              <a:t>       </a:t>
            </a:r>
          </a:p>
          <a:p>
            <a:pPr algn="just"/>
            <a:endParaRPr lang="es-ES" sz="1400" b="0" smtClean="0">
              <a:latin typeface="Arial" charset="0"/>
              <a:cs typeface="Arial" charset="0"/>
            </a:endParaRPr>
          </a:p>
          <a:p>
            <a:pPr algn="just">
              <a:buFont typeface="Wingdings" pitchFamily="2" charset="2"/>
              <a:buNone/>
            </a:pPr>
            <a:endParaRPr lang="es-ES" sz="1400" b="0" smtClean="0">
              <a:latin typeface="Arial" charset="0"/>
              <a:cs typeface="Arial" charset="0"/>
            </a:endParaRPr>
          </a:p>
          <a:p>
            <a:pPr algn="just">
              <a:buFont typeface="Wingdings" pitchFamily="2" charset="2"/>
              <a:buNone/>
            </a:pPr>
            <a:endParaRPr lang="es-ES" sz="1400" b="0" smtClean="0">
              <a:latin typeface="Arial" charset="0"/>
              <a:cs typeface="Arial" charset="0"/>
            </a:endParaRPr>
          </a:p>
          <a:p>
            <a:pPr algn="just">
              <a:buFont typeface="Wingdings" pitchFamily="2" charset="2"/>
              <a:buNone/>
            </a:pPr>
            <a:endParaRPr lang="es-ES" sz="800" b="0" smtClean="0">
              <a:latin typeface="Arial" charset="0"/>
              <a:cs typeface="Arial" charset="0"/>
            </a:endParaRPr>
          </a:p>
        </p:txBody>
      </p:sp>
      <p:sp>
        <p:nvSpPr>
          <p:cNvPr id="34819"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76DDF3-2D93-4165-98FD-2FF272D50109}" type="slidenum">
              <a:rPr lang="es-ES" smtClean="0">
                <a:latin typeface="Arial" charset="0"/>
                <a:cs typeface="Arial" charset="0"/>
              </a:rPr>
              <a:pPr fontAlgn="base">
                <a:spcBef>
                  <a:spcPct val="0"/>
                </a:spcBef>
                <a:spcAft>
                  <a:spcPct val="0"/>
                </a:spcAft>
              </a:pPr>
              <a:t>12</a:t>
            </a:fld>
            <a:endParaRPr lang="es-ES"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noGrp="1"/>
          </p:cNvSpPr>
          <p:nvPr>
            <p:ph type="title" idx="4294967295"/>
          </p:nvPr>
        </p:nvSpPr>
        <p:spPr>
          <a:xfrm>
            <a:off x="1806575" y="233363"/>
            <a:ext cx="6815138" cy="674687"/>
          </a:xfrm>
        </p:spPr>
        <p:txBody>
          <a:bodyPr/>
          <a:lstStyle/>
          <a:p>
            <a:pPr algn="l"/>
            <a:r>
              <a:rPr lang="es-CL" sz="2600" b="1" smtClean="0">
                <a:latin typeface="Arial" charset="0"/>
                <a:cs typeface="Arial" charset="0"/>
              </a:rPr>
              <a:t>Estrategia de la reforma: cuatro ejes</a:t>
            </a:r>
          </a:p>
        </p:txBody>
      </p:sp>
      <p:sp>
        <p:nvSpPr>
          <p:cNvPr id="35842" name="2 Marcador de contenido"/>
          <p:cNvSpPr>
            <a:spLocks noGrp="1"/>
          </p:cNvSpPr>
          <p:nvPr>
            <p:ph idx="4294967295"/>
          </p:nvPr>
        </p:nvSpPr>
        <p:spPr>
          <a:xfrm>
            <a:off x="1646238" y="593725"/>
            <a:ext cx="7200900" cy="5849938"/>
          </a:xfrm>
        </p:spPr>
        <p:txBody>
          <a:bodyPr/>
          <a:lstStyle/>
          <a:p>
            <a:pPr algn="just">
              <a:buClr>
                <a:srgbClr val="FF0000"/>
              </a:buClr>
              <a:buFont typeface="Wingdings" pitchFamily="2" charset="2"/>
              <a:buNone/>
            </a:pPr>
            <a:endParaRPr lang="es-ES" sz="1400" b="1" smtClean="0">
              <a:latin typeface="Arial" charset="0"/>
              <a:cs typeface="Arial" charset="0"/>
            </a:endParaRPr>
          </a:p>
          <a:p>
            <a:pPr algn="just">
              <a:buClr>
                <a:srgbClr val="FF0000"/>
              </a:buClr>
              <a:buFont typeface="Wingdings" pitchFamily="2" charset="2"/>
              <a:buChar char="§"/>
            </a:pPr>
            <a:endParaRPr lang="es-ES" sz="1600" smtClean="0">
              <a:latin typeface="Arial" charset="0"/>
              <a:cs typeface="Arial" charset="0"/>
            </a:endParaRPr>
          </a:p>
          <a:p>
            <a:pPr lvl="1" algn="just">
              <a:buClr>
                <a:srgbClr val="FF0000"/>
              </a:buClr>
              <a:buFont typeface="Wingdings" pitchFamily="2" charset="2"/>
              <a:buChar char="ü"/>
            </a:pPr>
            <a:r>
              <a:rPr lang="es-ES" sz="1800" b="1" i="1" smtClean="0">
                <a:latin typeface="Arial" charset="0"/>
                <a:cs typeface="Arial" charset="0"/>
              </a:rPr>
              <a:t>Construir una cultura de prevención:</a:t>
            </a:r>
            <a:endParaRPr lang="es-ES" sz="1800" i="1" smtClean="0">
              <a:latin typeface="Arial" charset="0"/>
              <a:cs typeface="Arial" charset="0"/>
            </a:endParaRPr>
          </a:p>
          <a:p>
            <a:pPr lvl="1" algn="just" eaLnBrk="1" hangingPunct="1">
              <a:lnSpc>
                <a:spcPct val="80000"/>
              </a:lnSpc>
              <a:buClr>
                <a:srgbClr val="FF0000"/>
              </a:buClr>
              <a:buFont typeface="Wingdings" pitchFamily="2" charset="2"/>
              <a:buNone/>
            </a:pPr>
            <a:r>
              <a:rPr lang="es-ES" sz="1800" smtClean="0">
                <a:latin typeface="Arial" charset="0"/>
                <a:cs typeface="Arial" charset="0"/>
              </a:rPr>
              <a:t>      La mejor política de seguridad y salud en el trabajo es la que ayuda a evitar las condiciones riesgosas y las conductas riesgosas. Para lograr este objetivo avanzaremos hacia una cultura del cumplimiento por parte de las empresas y los trabajadores </a:t>
            </a:r>
          </a:p>
          <a:p>
            <a:pPr lvl="1" algn="just" eaLnBrk="1" hangingPunct="1">
              <a:lnSpc>
                <a:spcPct val="80000"/>
              </a:lnSpc>
              <a:buClr>
                <a:srgbClr val="FF0000"/>
              </a:buClr>
              <a:buFont typeface="Wingdings" pitchFamily="2" charset="2"/>
              <a:buChar char="ü"/>
            </a:pPr>
            <a:r>
              <a:rPr lang="es-ES" sz="1800" b="1" i="1" smtClean="0">
                <a:latin typeface="Arial" charset="0"/>
                <a:cs typeface="Arial" charset="0"/>
              </a:rPr>
              <a:t>Mejorar el seguro de accidentes del trabajo y enfermedades profesionales:</a:t>
            </a:r>
            <a:r>
              <a:rPr lang="es-ES" sz="1800" smtClean="0">
                <a:latin typeface="Arial" charset="0"/>
                <a:cs typeface="Arial" charset="0"/>
              </a:rPr>
              <a:t>      </a:t>
            </a:r>
          </a:p>
          <a:p>
            <a:pPr lvl="1" algn="just" eaLnBrk="1" hangingPunct="1">
              <a:lnSpc>
                <a:spcPct val="80000"/>
              </a:lnSpc>
              <a:buClr>
                <a:srgbClr val="FF0000"/>
              </a:buClr>
              <a:buFont typeface="Wingdings" pitchFamily="2" charset="2"/>
              <a:buNone/>
            </a:pPr>
            <a:r>
              <a:rPr lang="es-ES" sz="1800" smtClean="0">
                <a:latin typeface="Arial" charset="0"/>
                <a:cs typeface="Arial" charset="0"/>
              </a:rPr>
              <a:t>     El seguro debe incentivar las actividades de prevención y, producido un siniestro, debe también entregar la cobertura adecuada a los menores costos posibles</a:t>
            </a:r>
          </a:p>
          <a:p>
            <a:pPr algn="just" eaLnBrk="1" hangingPunct="1">
              <a:lnSpc>
                <a:spcPct val="80000"/>
              </a:lnSpc>
              <a:buClr>
                <a:srgbClr val="FF0000"/>
              </a:buClr>
              <a:buFont typeface="Wingdings" pitchFamily="2" charset="2"/>
              <a:buChar char="Ø"/>
            </a:pPr>
            <a:endParaRPr lang="es-ES" sz="1800" smtClean="0">
              <a:latin typeface="Arial" charset="0"/>
              <a:cs typeface="Arial" charset="0"/>
            </a:endParaRPr>
          </a:p>
          <a:p>
            <a:pPr algn="just">
              <a:buClr>
                <a:srgbClr val="FF0000"/>
              </a:buClr>
              <a:buFont typeface="Wingdings" pitchFamily="2" charset="2"/>
              <a:buChar char="§"/>
            </a:pPr>
            <a:r>
              <a:rPr lang="es-ES" sz="1800" b="1" i="1" smtClean="0">
                <a:latin typeface="Arial" charset="0"/>
                <a:cs typeface="Arial" charset="0"/>
              </a:rPr>
              <a:t>En esta oportunidad, se describe los principales cambios referidos a los primeros tres ejes de reformas.  </a:t>
            </a:r>
          </a:p>
          <a:p>
            <a:pPr algn="just">
              <a:buClr>
                <a:srgbClr val="FF0000"/>
              </a:buClr>
              <a:buFont typeface="Wingdings" pitchFamily="2" charset="2"/>
              <a:buChar char="§"/>
            </a:pPr>
            <a:r>
              <a:rPr lang="es-ES" sz="1800" b="1" i="1" smtClean="0">
                <a:latin typeface="Arial" charset="0"/>
                <a:cs typeface="Arial" charset="0"/>
              </a:rPr>
              <a:t>Los cambios que no requieren modificaciones de ley se comenzaran a implementar próximamente. </a:t>
            </a:r>
          </a:p>
          <a:p>
            <a:pPr algn="just">
              <a:buClr>
                <a:srgbClr val="FF0000"/>
              </a:buClr>
              <a:buFont typeface="Wingdings" pitchFamily="2" charset="2"/>
              <a:buChar char="§"/>
            </a:pPr>
            <a:r>
              <a:rPr lang="es-ES" sz="1800" b="1" i="1" smtClean="0">
                <a:latin typeface="Arial" charset="0"/>
                <a:cs typeface="Arial" charset="0"/>
              </a:rPr>
              <a:t>Los cambios que requieren modificaciones de ley se incluirán en proyectos a ser presentados al Parlamento durante los meses de Marzo/Abril próximos.</a:t>
            </a:r>
          </a:p>
          <a:p>
            <a:pPr algn="just">
              <a:buClr>
                <a:srgbClr val="FF0000"/>
              </a:buClr>
              <a:buFont typeface="Wingdings" pitchFamily="2" charset="2"/>
              <a:buNone/>
            </a:pPr>
            <a:endParaRPr lang="es-ES" sz="1800" b="1" i="1" smtClean="0">
              <a:latin typeface="Arial" charset="0"/>
              <a:cs typeface="Arial" charset="0"/>
            </a:endParaRPr>
          </a:p>
          <a:p>
            <a:pPr algn="just">
              <a:buClr>
                <a:srgbClr val="FF0000"/>
              </a:buClr>
              <a:buFont typeface="Wingdings" pitchFamily="2" charset="2"/>
              <a:buChar char="§"/>
            </a:pPr>
            <a:endParaRPr lang="es-ES" sz="1800" smtClean="0">
              <a:latin typeface="Arial" charset="0"/>
              <a:cs typeface="Arial" charset="0"/>
            </a:endParaRPr>
          </a:p>
          <a:p>
            <a:pPr algn="just">
              <a:buClr>
                <a:srgbClr val="FF0000"/>
              </a:buClr>
              <a:buFont typeface="Wingdings" pitchFamily="2" charset="2"/>
              <a:buChar char="§"/>
            </a:pPr>
            <a:endParaRPr lang="es-ES" sz="1800" smtClean="0">
              <a:latin typeface="Arial" charset="0"/>
              <a:cs typeface="Arial" charset="0"/>
            </a:endParaRPr>
          </a:p>
          <a:p>
            <a:pPr algn="just">
              <a:buClr>
                <a:srgbClr val="FF0000"/>
              </a:buClr>
              <a:buFont typeface="Wingdings" pitchFamily="2" charset="2"/>
              <a:buNone/>
            </a:pPr>
            <a:endParaRPr lang="es-ES" sz="1800" smtClean="0">
              <a:latin typeface="Arial" charset="0"/>
              <a:cs typeface="Arial" charset="0"/>
            </a:endParaRPr>
          </a:p>
          <a:p>
            <a:pPr algn="just">
              <a:buClr>
                <a:srgbClr val="FF0000"/>
              </a:buClr>
              <a:buFont typeface="Wingdings" pitchFamily="2" charset="2"/>
              <a:buNone/>
            </a:pPr>
            <a:endParaRPr lang="es-ES" sz="1800" smtClean="0">
              <a:latin typeface="Arial" charset="0"/>
              <a:cs typeface="Arial" charset="0"/>
            </a:endParaRPr>
          </a:p>
          <a:p>
            <a:pPr algn="just">
              <a:buClr>
                <a:srgbClr val="FF0000"/>
              </a:buClr>
              <a:buFont typeface="Wingdings" pitchFamily="2" charset="2"/>
              <a:buNone/>
            </a:pPr>
            <a:endParaRPr lang="es-ES" sz="800" smtClean="0">
              <a:latin typeface="Arial" charset="0"/>
              <a:cs typeface="Arial" charset="0"/>
            </a:endParaRPr>
          </a:p>
        </p:txBody>
      </p:sp>
      <p:sp>
        <p:nvSpPr>
          <p:cNvPr id="35843" name="3 Marcador de número de diapositiva"/>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5CCE9F83-391D-4040-AA0F-975138D9701D}" type="slidenum">
              <a:rPr lang="es-ES" sz="1400" b="1"/>
              <a:pPr algn="r"/>
              <a:t>13</a:t>
            </a:fld>
            <a:endParaRPr lang="es-ES" sz="1400" b="1"/>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2 Marcador de contenido"/>
          <p:cNvSpPr>
            <a:spLocks noGrp="1"/>
          </p:cNvSpPr>
          <p:nvPr>
            <p:ph idx="1"/>
          </p:nvPr>
        </p:nvSpPr>
        <p:spPr>
          <a:xfrm>
            <a:off x="1638300" y="863600"/>
            <a:ext cx="7164388" cy="5715000"/>
          </a:xfrm>
        </p:spPr>
        <p:txBody>
          <a:bodyPr/>
          <a:lstStyle/>
          <a:p>
            <a:pPr marL="180975" indent="-180975" algn="ctr">
              <a:buFont typeface="Wingdings" pitchFamily="2" charset="2"/>
              <a:buNone/>
              <a:tabLst>
                <a:tab pos="85725" algn="l"/>
              </a:tabLst>
            </a:pPr>
            <a:r>
              <a:rPr lang="es-ES" i="1" smtClean="0">
                <a:latin typeface="Arial" charset="0"/>
                <a:cs typeface="Arial" charset="0"/>
              </a:rPr>
              <a:t>Política Nacional de Seguridad y Salud en el Trabajo</a:t>
            </a:r>
            <a:r>
              <a:rPr lang="es-ES" b="0" i="1" smtClean="0">
                <a:latin typeface="Arial" charset="0"/>
                <a:cs typeface="Arial" charset="0"/>
              </a:rPr>
              <a:t> </a:t>
            </a:r>
          </a:p>
          <a:p>
            <a:pPr marL="180975" indent="-180975" algn="just">
              <a:buFont typeface="Wingdings" pitchFamily="2" charset="2"/>
              <a:buNone/>
              <a:tabLst>
                <a:tab pos="85725" algn="l"/>
              </a:tabLst>
            </a:pPr>
            <a:endParaRPr lang="es-ES" b="0" i="1" smtClean="0">
              <a:latin typeface="Arial" charset="0"/>
              <a:cs typeface="Arial" charset="0"/>
            </a:endParaRPr>
          </a:p>
          <a:p>
            <a:pPr marL="627063" lvl="1" indent="-265113" algn="just" eaLnBrk="1" hangingPunct="1">
              <a:lnSpc>
                <a:spcPct val="80000"/>
              </a:lnSpc>
              <a:buFont typeface="Wingdings" pitchFamily="2" charset="2"/>
              <a:buNone/>
              <a:tabLst>
                <a:tab pos="85725" algn="l"/>
              </a:tabLst>
            </a:pPr>
            <a:r>
              <a:rPr lang="es-CL" sz="1800" b="1" i="1" smtClean="0">
                <a:solidFill>
                  <a:srgbClr val="FF0000"/>
                </a:solidFill>
                <a:latin typeface="Arial" charset="0"/>
                <a:cs typeface="Arial" charset="0"/>
              </a:rPr>
              <a:t>1.</a:t>
            </a:r>
            <a:r>
              <a:rPr lang="es-CL" sz="1800" b="1" i="1" smtClean="0">
                <a:latin typeface="Arial" charset="0"/>
                <a:cs typeface="Arial" charset="0"/>
              </a:rPr>
              <a:t>  </a:t>
            </a:r>
            <a:r>
              <a:rPr lang="es-CL" sz="1800" b="1" i="1" smtClean="0">
                <a:solidFill>
                  <a:srgbClr val="FF0000"/>
                </a:solidFill>
                <a:latin typeface="Arial" charset="0"/>
                <a:cs typeface="Arial" charset="0"/>
              </a:rPr>
              <a:t>Vamos a tener una Política Nacional de Seguridad y Salud en el Trabajo </a:t>
            </a:r>
          </a:p>
          <a:p>
            <a:pPr marL="627063" lvl="1" indent="-265113" algn="just" eaLnBrk="1" hangingPunct="1">
              <a:lnSpc>
                <a:spcPct val="80000"/>
              </a:lnSpc>
              <a:buFont typeface="Wingdings" pitchFamily="2" charset="2"/>
              <a:buNone/>
              <a:tabLst>
                <a:tab pos="85725" algn="l"/>
              </a:tabLst>
            </a:pPr>
            <a:r>
              <a:rPr lang="es-CL" sz="1800" smtClean="0">
                <a:latin typeface="Arial" charset="0"/>
                <a:cs typeface="Arial" charset="0"/>
              </a:rPr>
              <a:t>           </a:t>
            </a:r>
          </a:p>
          <a:p>
            <a:pPr marL="627063" lvl="1" indent="-265113" algn="just" eaLnBrk="1" hangingPunct="1">
              <a:lnSpc>
                <a:spcPct val="80000"/>
              </a:lnSpc>
              <a:buFont typeface="Wingdings" pitchFamily="2" charset="2"/>
              <a:buChar char="Ø"/>
              <a:tabLst>
                <a:tab pos="85725" algn="l"/>
              </a:tabLst>
            </a:pPr>
            <a:r>
              <a:rPr lang="es-CL" sz="1800" smtClean="0">
                <a:latin typeface="Arial" charset="0"/>
                <a:cs typeface="Arial" charset="0"/>
              </a:rPr>
              <a:t>La Política fijará las siguientes metas y plazos para cumplirlas: </a:t>
            </a:r>
          </a:p>
          <a:p>
            <a:pPr marL="1073150" lvl="2" indent="-266700" algn="just" eaLnBrk="1" hangingPunct="1">
              <a:lnSpc>
                <a:spcPct val="80000"/>
              </a:lnSpc>
              <a:buFont typeface="Wingdings" pitchFamily="2" charset="2"/>
              <a:buChar char="ü"/>
              <a:tabLst>
                <a:tab pos="85725" algn="l"/>
              </a:tabLst>
            </a:pPr>
            <a:r>
              <a:rPr lang="es-CL" sz="1800" i="1" smtClean="0">
                <a:latin typeface="Arial" charset="0"/>
                <a:cs typeface="Arial" charset="0"/>
              </a:rPr>
              <a:t>Tasa de accidentabilidad</a:t>
            </a:r>
            <a:r>
              <a:rPr lang="es-CL" sz="1800" smtClean="0">
                <a:latin typeface="Arial" charset="0"/>
                <a:cs typeface="Arial" charset="0"/>
              </a:rPr>
              <a:t>.  Hoy : 5,3% (con ISL se estima que es 5,6%) </a:t>
            </a:r>
            <a:r>
              <a:rPr lang="es-CL" sz="1800" smtClean="0">
                <a:latin typeface="Arial" charset="0"/>
                <a:cs typeface="Arial" charset="0"/>
                <a:sym typeface="Wingdings" pitchFamily="2" charset="2"/>
              </a:rPr>
              <a:t> Reducción a 4% el año 2015 (tasa de trabajadores dependientes)</a:t>
            </a:r>
            <a:endParaRPr lang="es-CL" sz="1800" smtClean="0">
              <a:latin typeface="Arial" charset="0"/>
              <a:cs typeface="Arial" charset="0"/>
            </a:endParaRPr>
          </a:p>
          <a:p>
            <a:pPr marL="1073150" lvl="2" indent="-266700" algn="just" eaLnBrk="1" hangingPunct="1">
              <a:lnSpc>
                <a:spcPct val="80000"/>
              </a:lnSpc>
              <a:buFont typeface="Wingdings" pitchFamily="2" charset="2"/>
              <a:buChar char="ü"/>
              <a:tabLst>
                <a:tab pos="85725" algn="l"/>
              </a:tabLst>
            </a:pPr>
            <a:r>
              <a:rPr lang="es-CL" sz="1800" i="1" smtClean="0">
                <a:latin typeface="Arial" charset="0"/>
                <a:cs typeface="Arial" charset="0"/>
              </a:rPr>
              <a:t>Tasa de fatalidad (sin accidentes del trayecto). Hoy: </a:t>
            </a:r>
            <a:r>
              <a:rPr lang="es-CL" sz="1800" smtClean="0">
                <a:latin typeface="Arial" charset="0"/>
                <a:cs typeface="Arial" charset="0"/>
              </a:rPr>
              <a:t>6,5 por 100.000 </a:t>
            </a:r>
            <a:r>
              <a:rPr lang="es-CL" sz="1800" smtClean="0">
                <a:latin typeface="Arial" charset="0"/>
                <a:cs typeface="Arial" charset="0"/>
                <a:sym typeface="Wingdings" pitchFamily="2" charset="2"/>
              </a:rPr>
              <a:t> Reducción a 5 por 100.000 el año 2015</a:t>
            </a:r>
          </a:p>
          <a:p>
            <a:pPr marL="1073150" lvl="2" indent="-266700" algn="just" eaLnBrk="1" hangingPunct="1">
              <a:lnSpc>
                <a:spcPct val="80000"/>
              </a:lnSpc>
              <a:buFont typeface="Wingdings" pitchFamily="2" charset="2"/>
              <a:buChar char="ü"/>
              <a:tabLst>
                <a:tab pos="85725" algn="l"/>
              </a:tabLst>
            </a:pPr>
            <a:endParaRPr lang="es-CL" sz="1800" smtClean="0">
              <a:latin typeface="Arial" charset="0"/>
              <a:cs typeface="Arial" charset="0"/>
              <a:sym typeface="Wingdings" pitchFamily="2" charset="2"/>
            </a:endParaRPr>
          </a:p>
          <a:p>
            <a:pPr marL="627063" lvl="1" indent="-265113" algn="just" eaLnBrk="1" hangingPunct="1">
              <a:lnSpc>
                <a:spcPct val="80000"/>
              </a:lnSpc>
              <a:buFont typeface="Wingdings" pitchFamily="2" charset="2"/>
              <a:buChar char="Ø"/>
              <a:tabLst>
                <a:tab pos="85725" algn="l"/>
              </a:tabLst>
            </a:pPr>
            <a:r>
              <a:rPr lang="es-CL" sz="1800" smtClean="0">
                <a:latin typeface="Arial" charset="0"/>
                <a:cs typeface="Arial" charset="0"/>
              </a:rPr>
              <a:t>Además, esta política establecerá los principios sobre los cuales se debe construir el sistema de seguridad y salud en el trabajo del país; dará un marco común a las regulaciones (aprox. 99); </a:t>
            </a:r>
          </a:p>
          <a:p>
            <a:pPr marL="627063" lvl="1" indent="-265113" algn="just" eaLnBrk="1" hangingPunct="1">
              <a:lnSpc>
                <a:spcPct val="80000"/>
              </a:lnSpc>
              <a:buFont typeface="Wingdings" pitchFamily="2" charset="2"/>
              <a:buChar char="Ø"/>
              <a:tabLst>
                <a:tab pos="85725" algn="l"/>
              </a:tabLst>
            </a:pPr>
            <a:r>
              <a:rPr lang="es-CL" sz="1800" smtClean="0">
                <a:latin typeface="Arial" charset="0"/>
                <a:cs typeface="Arial" charset="0"/>
              </a:rPr>
              <a:t>identificará las entidades que darán forma al sistema de seguridad y salud en el trabajo y fijará las obligaciones y responsabilidades de cada una de ellas</a:t>
            </a:r>
          </a:p>
          <a:p>
            <a:pPr marL="1073150" lvl="2" indent="-266700" algn="just" eaLnBrk="1" hangingPunct="1">
              <a:lnSpc>
                <a:spcPct val="80000"/>
              </a:lnSpc>
              <a:buFont typeface="Wingdings" pitchFamily="2" charset="2"/>
              <a:buChar char="ü"/>
              <a:tabLst>
                <a:tab pos="85725" algn="l"/>
              </a:tabLst>
            </a:pPr>
            <a:endParaRPr lang="es-CL" sz="1800" smtClean="0">
              <a:latin typeface="Arial" charset="0"/>
              <a:cs typeface="Arial" charset="0"/>
              <a:sym typeface="Wingdings" pitchFamily="2" charset="2"/>
            </a:endParaRPr>
          </a:p>
          <a:p>
            <a:pPr marL="1073150" lvl="2" indent="-266700" algn="just" eaLnBrk="1" hangingPunct="1">
              <a:lnSpc>
                <a:spcPct val="80000"/>
              </a:lnSpc>
              <a:buFont typeface="Wingdings" pitchFamily="2" charset="2"/>
              <a:buNone/>
              <a:tabLst>
                <a:tab pos="85725" algn="l"/>
              </a:tabLst>
            </a:pPr>
            <a:r>
              <a:rPr lang="es-CL" smtClean="0">
                <a:latin typeface="Arial" charset="0"/>
                <a:cs typeface="Arial" charset="0"/>
              </a:rPr>
              <a:t> </a:t>
            </a:r>
            <a:endParaRPr lang="es-CL" i="1" smtClean="0">
              <a:latin typeface="Arial" charset="0"/>
              <a:cs typeface="Arial" charset="0"/>
            </a:endParaRPr>
          </a:p>
          <a:p>
            <a:pPr marL="180975" indent="-180975" algn="just" eaLnBrk="1" hangingPunct="1">
              <a:lnSpc>
                <a:spcPct val="80000"/>
              </a:lnSpc>
              <a:buFont typeface="Wingdings" pitchFamily="2" charset="2"/>
              <a:buNone/>
              <a:tabLst>
                <a:tab pos="85725" algn="l"/>
              </a:tabLst>
            </a:pPr>
            <a:r>
              <a:rPr lang="es-ES_tradnl" sz="1400" b="0" smtClean="0">
                <a:latin typeface="Arial" charset="0"/>
                <a:cs typeface="Arial" charset="0"/>
              </a:rPr>
              <a:t>       </a:t>
            </a:r>
            <a:endParaRPr lang="es-ES" sz="1400" b="0" smtClean="0">
              <a:latin typeface="Arial" charset="0"/>
              <a:cs typeface="Arial" charset="0"/>
            </a:endParaRPr>
          </a:p>
          <a:p>
            <a:pPr marL="180975" indent="-180975" algn="just">
              <a:buFont typeface="Wingdings" pitchFamily="2" charset="2"/>
              <a:buNone/>
              <a:tabLst>
                <a:tab pos="85725" algn="l"/>
              </a:tabLst>
            </a:pPr>
            <a:endParaRPr lang="es-ES" sz="1400" b="0" smtClean="0">
              <a:latin typeface="Arial" charset="0"/>
              <a:cs typeface="Arial" charset="0"/>
            </a:endParaRPr>
          </a:p>
          <a:p>
            <a:pPr marL="180975" indent="-180975" algn="just">
              <a:buFont typeface="Wingdings" pitchFamily="2" charset="2"/>
              <a:buNone/>
              <a:tabLst>
                <a:tab pos="85725" algn="l"/>
              </a:tabLst>
            </a:pPr>
            <a:endParaRPr lang="es-ES" sz="800" b="0" smtClean="0">
              <a:latin typeface="Arial" charset="0"/>
              <a:cs typeface="Arial" charset="0"/>
            </a:endParaRPr>
          </a:p>
          <a:p>
            <a:pPr marL="180975" indent="-180975" algn="just">
              <a:buFont typeface="Wingdings" pitchFamily="2" charset="2"/>
              <a:buNone/>
              <a:tabLst>
                <a:tab pos="85725" algn="l"/>
              </a:tabLst>
            </a:pPr>
            <a:endParaRPr lang="es-CL" sz="1400" smtClean="0">
              <a:latin typeface="Arial" charset="0"/>
              <a:cs typeface="Arial" charset="0"/>
            </a:endParaRPr>
          </a:p>
          <a:p>
            <a:pPr marL="180975" indent="-180975" algn="just">
              <a:tabLst>
                <a:tab pos="85725" algn="l"/>
              </a:tabLst>
            </a:pPr>
            <a:endParaRPr lang="es-CL" sz="1400" smtClean="0">
              <a:latin typeface="Arial" charset="0"/>
              <a:cs typeface="Arial" charset="0"/>
            </a:endParaRPr>
          </a:p>
          <a:p>
            <a:pPr marL="180975" indent="-180975" algn="just">
              <a:tabLst>
                <a:tab pos="85725" algn="l"/>
              </a:tabLst>
            </a:pPr>
            <a:endParaRPr lang="es-CL" sz="1400" smtClean="0">
              <a:latin typeface="Arial" charset="0"/>
              <a:cs typeface="Arial" charset="0"/>
            </a:endParaRPr>
          </a:p>
        </p:txBody>
      </p:sp>
      <p:sp>
        <p:nvSpPr>
          <p:cNvPr id="36866"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96137F-2FBC-4ED9-938B-1CCEF01A9335}" type="slidenum">
              <a:rPr lang="es-ES" smtClean="0">
                <a:latin typeface="Arial" charset="0"/>
                <a:cs typeface="Arial" charset="0"/>
              </a:rPr>
              <a:pPr fontAlgn="base">
                <a:spcBef>
                  <a:spcPct val="0"/>
                </a:spcBef>
                <a:spcAft>
                  <a:spcPct val="0"/>
                </a:spcAft>
              </a:pPr>
              <a:t>14</a:t>
            </a:fld>
            <a:endParaRPr lang="es-ES" smtClean="0">
              <a:latin typeface="Arial" charset="0"/>
              <a:cs typeface="Arial" charset="0"/>
            </a:endParaRPr>
          </a:p>
        </p:txBody>
      </p:sp>
      <p:sp>
        <p:nvSpPr>
          <p:cNvPr id="36867" name="1 Título"/>
          <p:cNvSpPr>
            <a:spLocks noGrp="1"/>
          </p:cNvSpPr>
          <p:nvPr>
            <p:ph type="title" idx="4294967295"/>
          </p:nvPr>
        </p:nvSpPr>
        <p:spPr>
          <a:xfrm>
            <a:off x="1827213" y="188913"/>
            <a:ext cx="6815137" cy="630237"/>
          </a:xfrm>
        </p:spPr>
        <p:txBody>
          <a:bodyPr/>
          <a:lstStyle/>
          <a:p>
            <a:pPr algn="l"/>
            <a:r>
              <a:rPr lang="es-CL" sz="2600" b="1" smtClean="0">
                <a:latin typeface="Arial" charset="0"/>
                <a:cs typeface="Arial" charset="0"/>
              </a:rPr>
              <a:t>11 Medidas</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2 Marcador de contenido"/>
          <p:cNvSpPr>
            <a:spLocks noGrp="1"/>
          </p:cNvSpPr>
          <p:nvPr>
            <p:ph idx="4294967295"/>
          </p:nvPr>
        </p:nvSpPr>
        <p:spPr>
          <a:xfrm>
            <a:off x="1638300" y="863600"/>
            <a:ext cx="7164388" cy="5715000"/>
          </a:xfrm>
        </p:spPr>
        <p:txBody>
          <a:bodyPr/>
          <a:lstStyle/>
          <a:p>
            <a:pPr marL="180975" indent="-180975" algn="ctr">
              <a:buClr>
                <a:srgbClr val="FF0000"/>
              </a:buClr>
              <a:buFont typeface="Wingdings" pitchFamily="2" charset="2"/>
              <a:buNone/>
              <a:tabLst>
                <a:tab pos="85725" algn="l"/>
              </a:tabLst>
            </a:pPr>
            <a:r>
              <a:rPr lang="es-ES" sz="1600" b="1" i="1" smtClean="0">
                <a:latin typeface="Arial" charset="0"/>
                <a:cs typeface="Arial" charset="0"/>
              </a:rPr>
              <a:t>Política Nacional de Seguridad y Salud en el Trabajo</a:t>
            </a:r>
            <a:r>
              <a:rPr lang="es-ES" sz="1400" i="1" smtClean="0">
                <a:latin typeface="Arial" charset="0"/>
                <a:cs typeface="Arial" charset="0"/>
              </a:rPr>
              <a:t> </a:t>
            </a:r>
          </a:p>
          <a:p>
            <a:pPr marL="180975" indent="-180975" algn="just">
              <a:buClr>
                <a:srgbClr val="FF0000"/>
              </a:buClr>
              <a:buFont typeface="Wingdings" pitchFamily="2" charset="2"/>
              <a:buNone/>
              <a:tabLst>
                <a:tab pos="85725" algn="l"/>
              </a:tabLst>
            </a:pPr>
            <a:endParaRPr lang="es-ES" sz="1400" i="1" smtClean="0">
              <a:latin typeface="Arial" charset="0"/>
              <a:cs typeface="Arial" charset="0"/>
            </a:endParaRPr>
          </a:p>
          <a:p>
            <a:pPr marL="627063" lvl="1" indent="-265113" algn="just" eaLnBrk="1" hangingPunct="1">
              <a:lnSpc>
                <a:spcPct val="80000"/>
              </a:lnSpc>
              <a:buClr>
                <a:srgbClr val="FF0000"/>
              </a:buClr>
              <a:buFont typeface="Wingdings" pitchFamily="2" charset="2"/>
              <a:buNone/>
              <a:tabLst>
                <a:tab pos="85725" algn="l"/>
              </a:tabLst>
            </a:pPr>
            <a:endParaRPr lang="es-CL" sz="1400" i="1" smtClean="0">
              <a:latin typeface="Arial" charset="0"/>
              <a:cs typeface="Arial" charset="0"/>
            </a:endParaRPr>
          </a:p>
          <a:p>
            <a:pPr marL="180975" indent="-180975" algn="just" eaLnBrk="1" hangingPunct="1">
              <a:lnSpc>
                <a:spcPct val="80000"/>
              </a:lnSpc>
              <a:buClr>
                <a:srgbClr val="FF0000"/>
              </a:buClr>
              <a:buFont typeface="Wingdings" pitchFamily="2" charset="2"/>
              <a:buNone/>
              <a:tabLst>
                <a:tab pos="85725" algn="l"/>
              </a:tabLst>
            </a:pPr>
            <a:r>
              <a:rPr lang="es-ES_tradnl" sz="1400" smtClean="0">
                <a:latin typeface="Arial" charset="0"/>
                <a:cs typeface="Arial" charset="0"/>
              </a:rPr>
              <a:t>       </a:t>
            </a:r>
            <a:r>
              <a:rPr lang="es-ES_tradnl" sz="1800" b="1" i="1" smtClean="0">
                <a:solidFill>
                  <a:srgbClr val="FF0000"/>
                </a:solidFill>
                <a:latin typeface="Arial" charset="0"/>
                <a:cs typeface="Arial" charset="0"/>
              </a:rPr>
              <a:t>2. Próximamente se enviará al Parlamento un Proyecto de Acuerdo para ratificar el Convenio 187 de la OIT</a:t>
            </a:r>
          </a:p>
          <a:p>
            <a:pPr marL="180975" indent="-180975" algn="just" eaLnBrk="1" hangingPunct="1">
              <a:lnSpc>
                <a:spcPct val="80000"/>
              </a:lnSpc>
              <a:buClr>
                <a:srgbClr val="FF0000"/>
              </a:buClr>
              <a:buFont typeface="Wingdings" pitchFamily="2" charset="2"/>
              <a:buNone/>
              <a:tabLst>
                <a:tab pos="85725" algn="l"/>
              </a:tabLst>
            </a:pPr>
            <a:endParaRPr lang="es-ES_tradnl" sz="1800" i="1" smtClean="0">
              <a:latin typeface="Arial" charset="0"/>
              <a:cs typeface="Arial" charset="0"/>
            </a:endParaRPr>
          </a:p>
          <a:p>
            <a:pPr marL="627063" lvl="1" indent="-265113" algn="just" eaLnBrk="1" hangingPunct="1">
              <a:lnSpc>
                <a:spcPct val="80000"/>
              </a:lnSpc>
              <a:buClr>
                <a:srgbClr val="FF0000"/>
              </a:buClr>
              <a:buFont typeface="Wingdings" pitchFamily="2" charset="2"/>
              <a:buChar char="Ø"/>
              <a:tabLst>
                <a:tab pos="85725" algn="l"/>
              </a:tabLst>
            </a:pPr>
            <a:r>
              <a:rPr lang="es-ES" sz="1800" smtClean="0">
                <a:latin typeface="Arial" charset="0"/>
                <a:cs typeface="Arial" charset="0"/>
              </a:rPr>
              <a:t>Con este instrumento, el país ratificará su  compromiso  de promover la mejora continua en las condiciones de seguridad y salud en el trabajo, adoptando medidas activas en pro de este objetivo. </a:t>
            </a:r>
          </a:p>
          <a:p>
            <a:pPr marL="627063" lvl="1" indent="-265113" algn="just" eaLnBrk="1" hangingPunct="1">
              <a:lnSpc>
                <a:spcPct val="80000"/>
              </a:lnSpc>
              <a:buClr>
                <a:srgbClr val="FF0000"/>
              </a:buClr>
              <a:buFont typeface="Wingdings" pitchFamily="2" charset="2"/>
              <a:buChar char="Ø"/>
              <a:tabLst>
                <a:tab pos="85725" algn="l"/>
              </a:tabLst>
            </a:pPr>
            <a:endParaRPr lang="es-ES" sz="1800" smtClean="0">
              <a:latin typeface="Arial" charset="0"/>
              <a:cs typeface="Arial" charset="0"/>
            </a:endParaRPr>
          </a:p>
          <a:p>
            <a:pPr marL="627063" lvl="1" indent="-265113" algn="just" eaLnBrk="1" hangingPunct="1">
              <a:lnSpc>
                <a:spcPct val="80000"/>
              </a:lnSpc>
              <a:buClr>
                <a:srgbClr val="FF0000"/>
              </a:buClr>
              <a:buFont typeface="Wingdings" pitchFamily="2" charset="2"/>
              <a:buChar char="Ø"/>
              <a:tabLst>
                <a:tab pos="85725" algn="l"/>
              </a:tabLst>
            </a:pPr>
            <a:r>
              <a:rPr lang="es-ES" sz="1800" smtClean="0">
                <a:latin typeface="Arial" charset="0"/>
                <a:cs typeface="Arial" charset="0"/>
              </a:rPr>
              <a:t>En particular, el Convenio obliga al país a elaborar una Política Nacional de Seguridad Laboral; mantener un Sistema Nacional de seguridad y salud en el trabajo; y aplicar un Programa Nacional en esta materia</a:t>
            </a:r>
            <a:endParaRPr lang="es-ES" sz="1800" i="1" u="sng" smtClean="0">
              <a:solidFill>
                <a:schemeClr val="accent1"/>
              </a:solidFill>
              <a:latin typeface="Arial" charset="0"/>
              <a:cs typeface="Arial" charset="0"/>
            </a:endParaRPr>
          </a:p>
          <a:p>
            <a:pPr marL="180975" indent="-180975" algn="just">
              <a:buClr>
                <a:srgbClr val="FF0000"/>
              </a:buClr>
              <a:buFont typeface="Wingdings" pitchFamily="2" charset="2"/>
              <a:buNone/>
              <a:tabLst>
                <a:tab pos="85725" algn="l"/>
              </a:tabLst>
            </a:pPr>
            <a:endParaRPr lang="es-ES" sz="1800" smtClean="0">
              <a:latin typeface="Arial" charset="0"/>
              <a:cs typeface="Arial" charset="0"/>
            </a:endParaRPr>
          </a:p>
          <a:p>
            <a:pPr marL="180975" indent="-180975" algn="just">
              <a:buClr>
                <a:srgbClr val="FF0000"/>
              </a:buClr>
              <a:buFont typeface="Wingdings" pitchFamily="2" charset="2"/>
              <a:buNone/>
              <a:tabLst>
                <a:tab pos="85725" algn="l"/>
              </a:tabLst>
            </a:pPr>
            <a:endParaRPr lang="es-ES" sz="1400" smtClean="0">
              <a:latin typeface="Arial" charset="0"/>
              <a:cs typeface="Arial" charset="0"/>
            </a:endParaRPr>
          </a:p>
          <a:p>
            <a:pPr marL="180975" indent="-180975" algn="just">
              <a:buClr>
                <a:srgbClr val="FF0000"/>
              </a:buClr>
              <a:buFont typeface="Wingdings" pitchFamily="2" charset="2"/>
              <a:buNone/>
              <a:tabLst>
                <a:tab pos="85725" algn="l"/>
              </a:tabLst>
            </a:pPr>
            <a:endParaRPr lang="es-ES" sz="1400" smtClean="0">
              <a:latin typeface="Arial" charset="0"/>
              <a:cs typeface="Arial" charset="0"/>
            </a:endParaRPr>
          </a:p>
          <a:p>
            <a:pPr marL="180975" indent="-180975" algn="just">
              <a:buClr>
                <a:srgbClr val="FF0000"/>
              </a:buClr>
              <a:buFont typeface="Wingdings" pitchFamily="2" charset="2"/>
              <a:buNone/>
              <a:tabLst>
                <a:tab pos="85725" algn="l"/>
              </a:tabLst>
            </a:pPr>
            <a:endParaRPr lang="es-ES" sz="800" smtClean="0">
              <a:latin typeface="Arial" charset="0"/>
              <a:cs typeface="Arial" charset="0"/>
            </a:endParaRPr>
          </a:p>
          <a:p>
            <a:pPr marL="180975" indent="-180975" algn="just">
              <a:buClr>
                <a:srgbClr val="FF0000"/>
              </a:buClr>
              <a:buFont typeface="Wingdings" pitchFamily="2" charset="2"/>
              <a:buNone/>
              <a:tabLst>
                <a:tab pos="85725" algn="l"/>
              </a:tabLst>
            </a:pPr>
            <a:endParaRPr lang="es-CL" sz="1400" b="1" smtClean="0">
              <a:latin typeface="Arial" charset="0"/>
              <a:cs typeface="Arial" charset="0"/>
            </a:endParaRPr>
          </a:p>
          <a:p>
            <a:pPr marL="180975" indent="-180975" algn="just">
              <a:buClr>
                <a:srgbClr val="FF0000"/>
              </a:buClr>
              <a:buFont typeface="Wingdings" pitchFamily="2" charset="2"/>
              <a:buChar char="§"/>
              <a:tabLst>
                <a:tab pos="85725" algn="l"/>
              </a:tabLst>
            </a:pPr>
            <a:endParaRPr lang="es-CL" sz="1400" b="1" smtClean="0">
              <a:latin typeface="Arial" charset="0"/>
              <a:cs typeface="Arial" charset="0"/>
            </a:endParaRPr>
          </a:p>
          <a:p>
            <a:pPr marL="180975" indent="-180975" algn="just">
              <a:buClr>
                <a:srgbClr val="FF0000"/>
              </a:buClr>
              <a:buFont typeface="Wingdings" pitchFamily="2" charset="2"/>
              <a:buChar char="§"/>
              <a:tabLst>
                <a:tab pos="85725" algn="l"/>
              </a:tabLst>
            </a:pPr>
            <a:endParaRPr lang="es-CL" sz="1400" b="1" smtClean="0">
              <a:latin typeface="Arial" charset="0"/>
              <a:cs typeface="Arial" charset="0"/>
            </a:endParaRPr>
          </a:p>
        </p:txBody>
      </p:sp>
      <p:sp>
        <p:nvSpPr>
          <p:cNvPr id="37890" name="3 Marcador de número de diapositiva"/>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0FB1A40B-D92C-4E45-B112-817FE09263D8}" type="slidenum">
              <a:rPr lang="es-ES" sz="1400" b="1"/>
              <a:pPr algn="r"/>
              <a:t>15</a:t>
            </a:fld>
            <a:endParaRPr lang="es-ES" sz="1400" b="1"/>
          </a:p>
        </p:txBody>
      </p:sp>
      <p:sp>
        <p:nvSpPr>
          <p:cNvPr id="37891" name="1 Título"/>
          <p:cNvSpPr>
            <a:spLocks noGrp="1"/>
          </p:cNvSpPr>
          <p:nvPr>
            <p:ph type="title" idx="4294967295"/>
          </p:nvPr>
        </p:nvSpPr>
        <p:spPr>
          <a:xfrm>
            <a:off x="1827213" y="188913"/>
            <a:ext cx="6815137" cy="630237"/>
          </a:xfrm>
        </p:spPr>
        <p:txBody>
          <a:bodyPr/>
          <a:lstStyle/>
          <a:p>
            <a:pPr algn="l"/>
            <a:r>
              <a:rPr lang="es-CL" sz="2600" b="1" smtClean="0">
                <a:latin typeface="Arial" charset="0"/>
                <a:cs typeface="Arial" charset="0"/>
              </a:rPr>
              <a:t>11 Medidas</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idx="4294967295"/>
          </p:nvPr>
        </p:nvSpPr>
        <p:spPr>
          <a:xfrm>
            <a:off x="1827213" y="188913"/>
            <a:ext cx="6815137" cy="674687"/>
          </a:xfrm>
        </p:spPr>
        <p:txBody>
          <a:bodyPr/>
          <a:lstStyle/>
          <a:p>
            <a:pPr algn="l"/>
            <a:r>
              <a:rPr lang="es-CL" sz="2600" b="1" smtClean="0">
                <a:latin typeface="Arial" charset="0"/>
                <a:cs typeface="Arial" charset="0"/>
              </a:rPr>
              <a:t>11 Medidas</a:t>
            </a:r>
          </a:p>
        </p:txBody>
      </p:sp>
      <p:sp>
        <p:nvSpPr>
          <p:cNvPr id="38914" name="2 Marcador de contenido"/>
          <p:cNvSpPr>
            <a:spLocks noGrp="1"/>
          </p:cNvSpPr>
          <p:nvPr>
            <p:ph idx="4294967295"/>
          </p:nvPr>
        </p:nvSpPr>
        <p:spPr>
          <a:xfrm>
            <a:off x="1646238" y="773113"/>
            <a:ext cx="7156450" cy="5581650"/>
          </a:xfrm>
        </p:spPr>
        <p:txBody>
          <a:bodyPr/>
          <a:lstStyle/>
          <a:p>
            <a:pPr marL="180975" indent="-180975" algn="ctr">
              <a:buClr>
                <a:srgbClr val="FF0000"/>
              </a:buClr>
              <a:buFont typeface="Wingdings" pitchFamily="2" charset="2"/>
              <a:buNone/>
            </a:pPr>
            <a:endParaRPr lang="es-ES" sz="1600" b="1" i="1" smtClean="0">
              <a:latin typeface="Arial" charset="0"/>
              <a:cs typeface="Arial" charset="0"/>
            </a:endParaRPr>
          </a:p>
          <a:p>
            <a:pPr marL="180975" indent="-180975" algn="ctr">
              <a:buClr>
                <a:srgbClr val="FF0000"/>
              </a:buClr>
              <a:buFont typeface="Wingdings" pitchFamily="2" charset="2"/>
              <a:buNone/>
            </a:pPr>
            <a:r>
              <a:rPr lang="es-ES" sz="1600" b="1" i="1" smtClean="0">
                <a:latin typeface="Arial" charset="0"/>
                <a:cs typeface="Arial" charset="0"/>
              </a:rPr>
              <a:t>Modernización institucional (Normas y fiscalización)</a:t>
            </a:r>
          </a:p>
          <a:p>
            <a:pPr marL="180975" indent="-180975" algn="just">
              <a:buClr>
                <a:srgbClr val="FF0000"/>
              </a:buClr>
              <a:buFont typeface="Wingdings" pitchFamily="2" charset="2"/>
              <a:buNone/>
            </a:pPr>
            <a:endParaRPr lang="es-ES" sz="1400" b="1" i="1" smtClean="0">
              <a:latin typeface="Arial" charset="0"/>
              <a:cs typeface="Arial" charset="0"/>
            </a:endParaRPr>
          </a:p>
          <a:p>
            <a:pPr marL="180975" indent="-180975" algn="just">
              <a:buClr>
                <a:srgbClr val="FF0000"/>
              </a:buClr>
              <a:buFont typeface="Wingdings" pitchFamily="2" charset="2"/>
              <a:buNone/>
            </a:pPr>
            <a:r>
              <a:rPr lang="es-ES" sz="1800" b="1" smtClean="0">
                <a:solidFill>
                  <a:srgbClr val="FF0000"/>
                </a:solidFill>
                <a:latin typeface="Arial" charset="0"/>
                <a:cs typeface="Arial" charset="0"/>
              </a:rPr>
              <a:t>     </a:t>
            </a:r>
            <a:r>
              <a:rPr lang="es-ES" sz="1800" b="1" i="1" smtClean="0">
                <a:solidFill>
                  <a:srgbClr val="FF0000"/>
                </a:solidFill>
                <a:latin typeface="Arial" charset="0"/>
                <a:cs typeface="Arial" charset="0"/>
              </a:rPr>
              <a:t>3. Estableceremos un Consejo Consultivo de Seguridad Laboral, con participación de trabajadores, empleadores y expertos</a:t>
            </a:r>
          </a:p>
          <a:p>
            <a:pPr marL="180975" indent="-180975" algn="just">
              <a:buClr>
                <a:srgbClr val="FF0000"/>
              </a:buClr>
              <a:buFont typeface="Wingdings" pitchFamily="2" charset="2"/>
              <a:buNone/>
            </a:pPr>
            <a:endParaRPr lang="es-ES" sz="1800" i="1" smtClean="0">
              <a:latin typeface="Arial" charset="0"/>
              <a:cs typeface="Arial" charset="0"/>
            </a:endParaRPr>
          </a:p>
          <a:p>
            <a:pPr marL="542925" lvl="2" indent="-277813" algn="just">
              <a:buClr>
                <a:srgbClr val="FF0000"/>
              </a:buClr>
              <a:buFont typeface="Wingdings" pitchFamily="2" charset="2"/>
              <a:buChar char="Ø"/>
            </a:pPr>
            <a:r>
              <a:rPr lang="es-ES" sz="1800" smtClean="0">
                <a:latin typeface="Arial" charset="0"/>
                <a:cs typeface="Arial" charset="0"/>
              </a:rPr>
              <a:t>Con el Consejo aseguraremos que todas las partes interesadas sean parte de los procesos de definición de la Política Nacional de Seguridad Laboral y de preparación de los estándares que se fijen. </a:t>
            </a:r>
          </a:p>
          <a:p>
            <a:pPr marL="542925" lvl="2" indent="-277813" algn="just">
              <a:buClr>
                <a:srgbClr val="FF0000"/>
              </a:buClr>
              <a:buFont typeface="Wingdings" pitchFamily="2" charset="2"/>
              <a:buChar char="Ø"/>
            </a:pPr>
            <a:r>
              <a:rPr lang="es-ES" sz="1800" smtClean="0">
                <a:latin typeface="Arial" charset="0"/>
                <a:cs typeface="Arial" charset="0"/>
              </a:rPr>
              <a:t>El Consejo estará integrado por siete miembros,  incluyendo representantes de trabajadores, empleadores y expertos, y tendrá la responsabilidad de emitir opinión </a:t>
            </a:r>
            <a:r>
              <a:rPr lang="es-CL" sz="1800" smtClean="0">
                <a:latin typeface="Arial" charset="0"/>
                <a:cs typeface="Arial" charset="0"/>
              </a:rPr>
              <a:t> sobre la propuesta de Política Nacional de Seguridad y Salud en el Trabajo, los estándares que se exijan, y la Memoria Anual sobre cumplimiento de la Política.</a:t>
            </a:r>
          </a:p>
          <a:p>
            <a:pPr marL="542925" lvl="2" indent="-277813" algn="just">
              <a:buClr>
                <a:srgbClr val="FF0000"/>
              </a:buClr>
              <a:buFont typeface="Wingdings" pitchFamily="2" charset="2"/>
              <a:buChar char="Ø"/>
            </a:pPr>
            <a:endParaRPr lang="es-CL" sz="1800" smtClean="0">
              <a:latin typeface="Arial" charset="0"/>
              <a:cs typeface="Arial" charset="0"/>
            </a:endParaRPr>
          </a:p>
          <a:p>
            <a:pPr marL="180975" indent="-180975" algn="just">
              <a:buClr>
                <a:srgbClr val="FF0000"/>
              </a:buClr>
              <a:buFont typeface="Wingdings" pitchFamily="2" charset="2"/>
              <a:buNone/>
            </a:pPr>
            <a:endParaRPr lang="es-CL" sz="1400" b="1" smtClean="0">
              <a:latin typeface="Arial" charset="0"/>
              <a:cs typeface="Arial" charset="0"/>
            </a:endParaRPr>
          </a:p>
          <a:p>
            <a:pPr marL="180975" indent="-180975" algn="just">
              <a:buClr>
                <a:srgbClr val="FF0000"/>
              </a:buClr>
              <a:buFont typeface="Wingdings" pitchFamily="2" charset="2"/>
              <a:buChar char="§"/>
            </a:pPr>
            <a:endParaRPr lang="es-CL" sz="1400" b="1" smtClean="0">
              <a:latin typeface="Arial" charset="0"/>
              <a:cs typeface="Arial" charset="0"/>
            </a:endParaRPr>
          </a:p>
        </p:txBody>
      </p:sp>
      <p:sp>
        <p:nvSpPr>
          <p:cNvPr id="38915" name="3 Marcador de número de diapositiva"/>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55307B2-A032-4B28-9465-D8566EB10B30}" type="slidenum">
              <a:rPr lang="es-ES" sz="1400" b="1"/>
              <a:pPr algn="r"/>
              <a:t>16</a:t>
            </a:fld>
            <a:endParaRPr lang="es-ES" sz="1400" b="1"/>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idx="4294967295"/>
          </p:nvPr>
        </p:nvSpPr>
        <p:spPr>
          <a:xfrm>
            <a:off x="1827213" y="233363"/>
            <a:ext cx="6815137" cy="404812"/>
          </a:xfrm>
        </p:spPr>
        <p:txBody>
          <a:bodyPr/>
          <a:lstStyle/>
          <a:p>
            <a:pPr algn="l"/>
            <a:r>
              <a:rPr lang="es-CL" sz="2600" b="1" smtClean="0">
                <a:latin typeface="Arial" charset="0"/>
                <a:cs typeface="Arial" charset="0"/>
              </a:rPr>
              <a:t>11 Medidas</a:t>
            </a:r>
          </a:p>
        </p:txBody>
      </p:sp>
      <p:sp>
        <p:nvSpPr>
          <p:cNvPr id="39938" name="2 Marcador de contenido"/>
          <p:cNvSpPr>
            <a:spLocks noGrp="1"/>
          </p:cNvSpPr>
          <p:nvPr>
            <p:ph idx="4294967295"/>
          </p:nvPr>
        </p:nvSpPr>
        <p:spPr>
          <a:xfrm>
            <a:off x="1646238" y="638175"/>
            <a:ext cx="7156450" cy="5949950"/>
          </a:xfrm>
        </p:spPr>
        <p:txBody>
          <a:bodyPr/>
          <a:lstStyle/>
          <a:p>
            <a:pPr marL="180975" indent="-180975" algn="just">
              <a:buClr>
                <a:srgbClr val="FF0000"/>
              </a:buClr>
              <a:buFont typeface="Wingdings" pitchFamily="2" charset="2"/>
              <a:buNone/>
            </a:pPr>
            <a:endParaRPr lang="es-ES" sz="1400" b="1" i="1" smtClean="0">
              <a:latin typeface="Arial" charset="0"/>
              <a:cs typeface="Arial" charset="0"/>
            </a:endParaRPr>
          </a:p>
          <a:p>
            <a:pPr marL="180975" indent="-180975" algn="ctr">
              <a:buClr>
                <a:srgbClr val="FF0000"/>
              </a:buClr>
              <a:buFont typeface="Wingdings" pitchFamily="2" charset="2"/>
              <a:buNone/>
            </a:pPr>
            <a:r>
              <a:rPr lang="es-ES" sz="1800" b="1" i="1" smtClean="0">
                <a:latin typeface="Arial" charset="0"/>
                <a:cs typeface="Arial" charset="0"/>
              </a:rPr>
              <a:t>Modernización institucional (Normas y fiscalización)</a:t>
            </a:r>
          </a:p>
          <a:p>
            <a:pPr marL="180975" indent="-180975" algn="just">
              <a:buClr>
                <a:srgbClr val="FF0000"/>
              </a:buClr>
              <a:buFont typeface="Wingdings" pitchFamily="2" charset="2"/>
              <a:buNone/>
            </a:pPr>
            <a:endParaRPr lang="es-ES" sz="1800" i="1" smtClean="0">
              <a:latin typeface="Arial" charset="0"/>
              <a:cs typeface="Arial" charset="0"/>
            </a:endParaRPr>
          </a:p>
          <a:p>
            <a:pPr marL="180975" indent="-180975" algn="just">
              <a:buClr>
                <a:srgbClr val="FF0000"/>
              </a:buClr>
              <a:buFont typeface="Wingdings" pitchFamily="2" charset="2"/>
              <a:buNone/>
            </a:pPr>
            <a:r>
              <a:rPr lang="es-ES" sz="1800" b="1" i="1" smtClean="0">
                <a:solidFill>
                  <a:srgbClr val="FF0000"/>
                </a:solidFill>
                <a:latin typeface="Arial" charset="0"/>
                <a:cs typeface="Arial" charset="0"/>
              </a:rPr>
              <a:t>4. Reformar</a:t>
            </a:r>
            <a:r>
              <a:rPr lang="es-CL" sz="1800" b="1" i="1" smtClean="0">
                <a:solidFill>
                  <a:srgbClr val="FF0000"/>
                </a:solidFill>
                <a:latin typeface="Arial" charset="0"/>
                <a:cs typeface="Arial" charset="0"/>
              </a:rPr>
              <a:t>emos</a:t>
            </a:r>
            <a:r>
              <a:rPr lang="es-ES" sz="1800" b="1" i="1" smtClean="0">
                <a:solidFill>
                  <a:srgbClr val="FF0000"/>
                </a:solidFill>
                <a:latin typeface="Arial" charset="0"/>
                <a:cs typeface="Arial" charset="0"/>
              </a:rPr>
              <a:t> la Superintendencia de Seguridad Social (SUSESO), para fortalecer su rol en materias de desarrollo de normativa y estándares de seguridad laboral, sistemas de información, y políticas de prevención de riesgos</a:t>
            </a:r>
          </a:p>
          <a:p>
            <a:pPr marL="180975" indent="-180975" algn="just">
              <a:buClr>
                <a:srgbClr val="FF0000"/>
              </a:buClr>
              <a:buFont typeface="Wingdings" pitchFamily="2" charset="2"/>
              <a:buNone/>
            </a:pPr>
            <a:endParaRPr lang="es-ES" sz="1800" b="1" i="1" smtClean="0">
              <a:solidFill>
                <a:srgbClr val="FF0000"/>
              </a:solidFill>
              <a:latin typeface="Arial" charset="0"/>
              <a:cs typeface="Arial" charset="0"/>
            </a:endParaRPr>
          </a:p>
          <a:p>
            <a:pPr marL="265113" lvl="1" indent="-265113" algn="just" eaLnBrk="1" hangingPunct="1">
              <a:buClr>
                <a:srgbClr val="FF0000"/>
              </a:buClr>
              <a:buFont typeface="Wingdings" pitchFamily="2" charset="2"/>
              <a:buChar char="Ø"/>
            </a:pPr>
            <a:r>
              <a:rPr lang="es-CL" sz="1800" smtClean="0">
                <a:latin typeface="Arial" charset="0"/>
                <a:cs typeface="Arial" charset="0"/>
              </a:rPr>
              <a:t>Reorganizaremos SUSESO, creando una nueva Intendencia de Seguridad Laboral. A través de ésta, coordinará la implementación de la Política Nacional de Seguridad Laboral. </a:t>
            </a:r>
          </a:p>
          <a:p>
            <a:pPr marL="265113" lvl="1" indent="-265113" algn="just" eaLnBrk="1" hangingPunct="1">
              <a:buClr>
                <a:srgbClr val="FF0000"/>
              </a:buClr>
              <a:buFont typeface="Wingdings" pitchFamily="2" charset="2"/>
              <a:buChar char="Ø"/>
            </a:pPr>
            <a:endParaRPr lang="es-CL" sz="1800" smtClean="0">
              <a:latin typeface="Arial" charset="0"/>
              <a:cs typeface="Arial" charset="0"/>
            </a:endParaRPr>
          </a:p>
          <a:p>
            <a:pPr marL="265113" lvl="1" indent="-265113" algn="just" eaLnBrk="1" hangingPunct="1">
              <a:buClr>
                <a:srgbClr val="FF0000"/>
              </a:buClr>
              <a:buFont typeface="Wingdings" pitchFamily="2" charset="2"/>
              <a:buChar char="Ø"/>
            </a:pPr>
            <a:r>
              <a:rPr lang="es-CL" sz="1800" smtClean="0">
                <a:latin typeface="Arial" charset="0"/>
                <a:cs typeface="Arial" charset="0"/>
              </a:rPr>
              <a:t>Además, SUSESO realizará estudios, preparará Memoria Anual; y desarrollará y administrará el Sistema Nacional de Información de Seguridad Laboral. SUSESO mantendrá sus otras funciones, incluyendo la fiscalización de entidades administradoras del seguro. </a:t>
            </a:r>
          </a:p>
          <a:p>
            <a:pPr marL="180975" indent="-180975" algn="just">
              <a:buClr>
                <a:srgbClr val="FF0000"/>
              </a:buClr>
              <a:buFont typeface="Wingdings" pitchFamily="2" charset="2"/>
              <a:buNone/>
            </a:pPr>
            <a:endParaRPr lang="es-ES" sz="1800" smtClean="0">
              <a:latin typeface="Arial" charset="0"/>
              <a:cs typeface="Arial" charset="0"/>
            </a:endParaRPr>
          </a:p>
          <a:p>
            <a:pPr marL="180975" indent="-180975" algn="just">
              <a:buClr>
                <a:srgbClr val="FF0000"/>
              </a:buClr>
              <a:buFont typeface="Wingdings" pitchFamily="2" charset="2"/>
              <a:buNone/>
            </a:pPr>
            <a:endParaRPr lang="es-ES" sz="1400" smtClean="0">
              <a:latin typeface="Arial" charset="0"/>
              <a:cs typeface="Arial" charset="0"/>
            </a:endParaRPr>
          </a:p>
          <a:p>
            <a:pPr marL="180975" indent="-180975" algn="just">
              <a:buClr>
                <a:srgbClr val="FF0000"/>
              </a:buClr>
              <a:buFont typeface="Wingdings" pitchFamily="2" charset="2"/>
              <a:buChar char="§"/>
            </a:pPr>
            <a:endParaRPr lang="es-ES" sz="1400" smtClean="0">
              <a:latin typeface="Arial" charset="0"/>
              <a:cs typeface="Arial" charset="0"/>
            </a:endParaRPr>
          </a:p>
          <a:p>
            <a:pPr marL="180975" indent="-180975" algn="just">
              <a:buClr>
                <a:srgbClr val="FF0000"/>
              </a:buClr>
              <a:buFont typeface="Wingdings" pitchFamily="2" charset="2"/>
              <a:buChar char="§"/>
            </a:pPr>
            <a:endParaRPr lang="es-ES" sz="1400" smtClean="0">
              <a:latin typeface="Arial" charset="0"/>
              <a:cs typeface="Arial" charset="0"/>
            </a:endParaRPr>
          </a:p>
          <a:p>
            <a:pPr marL="180975" indent="-180975" algn="just">
              <a:buClr>
                <a:srgbClr val="FF0000"/>
              </a:buClr>
              <a:buFont typeface="Wingdings" pitchFamily="2" charset="2"/>
              <a:buNone/>
            </a:pPr>
            <a:endParaRPr lang="es-ES" sz="1400" smtClean="0">
              <a:latin typeface="Arial" charset="0"/>
              <a:cs typeface="Arial" charset="0"/>
            </a:endParaRPr>
          </a:p>
          <a:p>
            <a:pPr marL="180975" indent="-180975" algn="just">
              <a:buClr>
                <a:srgbClr val="FF0000"/>
              </a:buClr>
              <a:buFont typeface="Wingdings" pitchFamily="2" charset="2"/>
              <a:buNone/>
            </a:pPr>
            <a:endParaRPr lang="es-ES" sz="1400" smtClean="0">
              <a:latin typeface="Arial" charset="0"/>
              <a:cs typeface="Arial" charset="0"/>
            </a:endParaRPr>
          </a:p>
          <a:p>
            <a:pPr marL="180975" indent="-180975" algn="just">
              <a:buClr>
                <a:srgbClr val="FF0000"/>
              </a:buClr>
              <a:buFont typeface="Wingdings" pitchFamily="2" charset="2"/>
              <a:buNone/>
            </a:pPr>
            <a:endParaRPr lang="es-ES" sz="800" smtClean="0">
              <a:latin typeface="Arial" charset="0"/>
              <a:cs typeface="Arial" charset="0"/>
            </a:endParaRPr>
          </a:p>
          <a:p>
            <a:pPr marL="180975" indent="-180975" algn="just">
              <a:buClr>
                <a:srgbClr val="FF0000"/>
              </a:buClr>
              <a:buFont typeface="Wingdings" pitchFamily="2" charset="2"/>
              <a:buNone/>
            </a:pPr>
            <a:endParaRPr lang="es-CL" sz="1400" b="1" smtClean="0">
              <a:latin typeface="Arial" charset="0"/>
              <a:cs typeface="Arial" charset="0"/>
            </a:endParaRPr>
          </a:p>
          <a:p>
            <a:pPr marL="180975" indent="-180975" algn="just">
              <a:buClr>
                <a:srgbClr val="FF0000"/>
              </a:buClr>
              <a:buFont typeface="Wingdings" pitchFamily="2" charset="2"/>
              <a:buChar char="§"/>
            </a:pPr>
            <a:endParaRPr lang="es-CL" sz="1400" b="1" smtClean="0">
              <a:latin typeface="Arial" charset="0"/>
              <a:cs typeface="Arial" charset="0"/>
            </a:endParaRPr>
          </a:p>
          <a:p>
            <a:pPr marL="180975" indent="-180975" algn="just">
              <a:buClr>
                <a:srgbClr val="FF0000"/>
              </a:buClr>
              <a:buFont typeface="Wingdings" pitchFamily="2" charset="2"/>
              <a:buChar char="§"/>
            </a:pPr>
            <a:endParaRPr lang="es-CL" sz="1400" b="1" smtClean="0">
              <a:latin typeface="Arial" charset="0"/>
              <a:cs typeface="Arial" charset="0"/>
            </a:endParaRPr>
          </a:p>
        </p:txBody>
      </p:sp>
      <p:sp>
        <p:nvSpPr>
          <p:cNvPr id="39939" name="3 Marcador de número de diapositiva"/>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043AA0E1-B0D6-42E4-ACAC-532B5B3C6E6A}" type="slidenum">
              <a:rPr lang="es-ES" sz="1400" b="1"/>
              <a:pPr algn="r"/>
              <a:t>17</a:t>
            </a:fld>
            <a:endParaRPr lang="es-ES" sz="1400" b="1"/>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idx="4294967295"/>
          </p:nvPr>
        </p:nvSpPr>
        <p:spPr>
          <a:xfrm>
            <a:off x="1827213" y="233363"/>
            <a:ext cx="6815137" cy="404812"/>
          </a:xfrm>
        </p:spPr>
        <p:txBody>
          <a:bodyPr/>
          <a:lstStyle/>
          <a:p>
            <a:pPr algn="l"/>
            <a:r>
              <a:rPr lang="es-CL" sz="2600" b="1" smtClean="0">
                <a:latin typeface="Arial" charset="0"/>
                <a:cs typeface="Arial" charset="0"/>
              </a:rPr>
              <a:t>11 Medidas</a:t>
            </a:r>
          </a:p>
        </p:txBody>
      </p:sp>
      <p:sp>
        <p:nvSpPr>
          <p:cNvPr id="55299" name="2 Marcador de contenido"/>
          <p:cNvSpPr>
            <a:spLocks noGrp="1"/>
          </p:cNvSpPr>
          <p:nvPr>
            <p:ph idx="4294967295"/>
          </p:nvPr>
        </p:nvSpPr>
        <p:spPr>
          <a:xfrm>
            <a:off x="1646238" y="638175"/>
            <a:ext cx="7156450" cy="5949950"/>
          </a:xfrm>
        </p:spPr>
        <p:txBody>
          <a:bodyPr/>
          <a:lstStyle/>
          <a:p>
            <a:pPr marL="180975" indent="-180975" algn="just">
              <a:buClr>
                <a:srgbClr val="FF0000"/>
              </a:buClr>
              <a:buFont typeface="Wingdings" pitchFamily="2" charset="2"/>
              <a:buNone/>
            </a:pPr>
            <a:endParaRPr lang="es-ES" sz="1400" b="1" i="1" smtClean="0">
              <a:latin typeface="Arial" charset="0"/>
              <a:cs typeface="Arial" charset="0"/>
            </a:endParaRPr>
          </a:p>
          <a:p>
            <a:pPr marL="180975" indent="-180975" algn="ctr">
              <a:buClr>
                <a:srgbClr val="FF0000"/>
              </a:buClr>
              <a:buFont typeface="Wingdings" pitchFamily="2" charset="2"/>
              <a:buNone/>
            </a:pPr>
            <a:r>
              <a:rPr lang="es-ES" sz="1600" b="1" i="1" smtClean="0">
                <a:latin typeface="Arial" charset="0"/>
                <a:cs typeface="Arial" charset="0"/>
              </a:rPr>
              <a:t>Modernización institucional (Normas y fiscalización)</a:t>
            </a:r>
          </a:p>
          <a:p>
            <a:pPr marL="180975" indent="-180975" algn="just">
              <a:buClr>
                <a:srgbClr val="FF0000"/>
              </a:buClr>
              <a:buFont typeface="Wingdings" pitchFamily="2" charset="2"/>
              <a:buNone/>
            </a:pPr>
            <a:endParaRPr lang="es-ES" sz="1400" i="1" smtClean="0">
              <a:latin typeface="Arial" charset="0"/>
              <a:cs typeface="Arial" charset="0"/>
            </a:endParaRPr>
          </a:p>
          <a:p>
            <a:pPr marL="180975" indent="-180975" algn="just">
              <a:buClr>
                <a:srgbClr val="FF0000"/>
              </a:buClr>
              <a:buFont typeface="Wingdings" pitchFamily="2" charset="2"/>
              <a:buNone/>
            </a:pPr>
            <a:endParaRPr lang="es-ES" sz="1400" b="1" i="1" smtClean="0">
              <a:solidFill>
                <a:srgbClr val="FF0000"/>
              </a:solidFill>
              <a:latin typeface="Arial" charset="0"/>
              <a:cs typeface="Arial" charset="0"/>
            </a:endParaRPr>
          </a:p>
          <a:p>
            <a:pPr marL="265113" lvl="1" indent="-265113" algn="just" eaLnBrk="1" hangingPunct="1">
              <a:buClr>
                <a:srgbClr val="FF0000"/>
              </a:buClr>
              <a:buFont typeface="Wingdings" pitchFamily="2" charset="2"/>
              <a:buChar char="Ø"/>
            </a:pPr>
            <a:r>
              <a:rPr lang="es-CL" sz="1800" smtClean="0">
                <a:latin typeface="Arial" charset="0"/>
                <a:cs typeface="Arial" charset="0"/>
              </a:rPr>
              <a:t>SUSESO coordinará la preparación de normas y estándares en materia de seguridad laboral. </a:t>
            </a:r>
          </a:p>
          <a:p>
            <a:pPr marL="265113" lvl="1" indent="-265113" algn="just" eaLnBrk="1" hangingPunct="1">
              <a:buClr>
                <a:srgbClr val="FF0000"/>
              </a:buClr>
              <a:buFont typeface="Wingdings" pitchFamily="2" charset="2"/>
              <a:buChar char="Ø"/>
            </a:pPr>
            <a:endParaRPr lang="es-CL" sz="1800" smtClean="0">
              <a:latin typeface="Arial" charset="0"/>
              <a:cs typeface="Arial" charset="0"/>
            </a:endParaRPr>
          </a:p>
          <a:p>
            <a:pPr marL="265113" lvl="1" indent="-265113" algn="just" eaLnBrk="1" hangingPunct="1">
              <a:buClr>
                <a:srgbClr val="FF0000"/>
              </a:buClr>
              <a:buFont typeface="Wingdings" pitchFamily="2" charset="2"/>
              <a:buChar char="Ø"/>
            </a:pPr>
            <a:r>
              <a:rPr lang="es-ES" sz="1800" smtClean="0">
                <a:latin typeface="Arial" charset="0"/>
                <a:cs typeface="Arial" charset="0"/>
              </a:rPr>
              <a:t>Próximamente, SUSESO iniciará el trabajo de revisión y actualización de las normas existentes (aprox. 32), coordinando a las entidades especializadas que corresponda y considerando estándares internacionales. </a:t>
            </a:r>
          </a:p>
          <a:p>
            <a:pPr marL="265113" lvl="1" indent="-265113" algn="just" eaLnBrk="1" hangingPunct="1">
              <a:buClr>
                <a:srgbClr val="FF0000"/>
              </a:buClr>
              <a:buFont typeface="Wingdings" pitchFamily="2" charset="2"/>
              <a:buChar char="Ø"/>
            </a:pPr>
            <a:endParaRPr lang="es-ES" sz="1800" smtClean="0">
              <a:latin typeface="Arial" charset="0"/>
              <a:cs typeface="Arial" charset="0"/>
            </a:endParaRPr>
          </a:p>
          <a:p>
            <a:pPr marL="265113" lvl="1" indent="-265113" algn="just" eaLnBrk="1" hangingPunct="1">
              <a:buClr>
                <a:srgbClr val="FF0000"/>
              </a:buClr>
              <a:buFont typeface="Wingdings" pitchFamily="2" charset="2"/>
              <a:buChar char="Ø"/>
            </a:pPr>
            <a:r>
              <a:rPr lang="es-ES" sz="1800" smtClean="0">
                <a:latin typeface="Arial" charset="0"/>
                <a:cs typeface="Arial" charset="0"/>
              </a:rPr>
              <a:t>Este trabajo incluirá especialmente las normas que se aplican a los sectores de construcción, pesca, transporte, agricultura, y silvicultura. Se convocará a participar de este esfuerzo a las organizaciones de trabajadores y gremios de cada sector. </a:t>
            </a:r>
            <a:endParaRPr lang="es-CL" sz="1800" smtClean="0">
              <a:latin typeface="Arial" charset="0"/>
              <a:cs typeface="Arial" charset="0"/>
            </a:endParaRPr>
          </a:p>
          <a:p>
            <a:pPr marL="180975" indent="-180975" algn="just">
              <a:buClr>
                <a:srgbClr val="FF0000"/>
              </a:buClr>
              <a:buFont typeface="Arial" charset="0"/>
              <a:buNone/>
            </a:pPr>
            <a:endParaRPr lang="es-ES" sz="1800" i="1" smtClean="0">
              <a:latin typeface="Arial" charset="0"/>
              <a:cs typeface="Arial" charset="0"/>
            </a:endParaRPr>
          </a:p>
          <a:p>
            <a:pPr marL="180975" indent="-180975" algn="just">
              <a:buClr>
                <a:srgbClr val="FF0000"/>
              </a:buClr>
              <a:buFont typeface="Wingdings" pitchFamily="2" charset="2"/>
              <a:buNone/>
            </a:pPr>
            <a:endParaRPr lang="es-ES" sz="1800" smtClean="0">
              <a:latin typeface="Arial" charset="0"/>
              <a:cs typeface="Arial" charset="0"/>
            </a:endParaRPr>
          </a:p>
          <a:p>
            <a:pPr marL="2071688" lvl="2" indent="-457200" algn="just">
              <a:buClr>
                <a:srgbClr val="FF0000"/>
              </a:buClr>
              <a:buFont typeface="Arial" charset="0"/>
              <a:buNone/>
            </a:pPr>
            <a:endParaRPr lang="es-ES" sz="1800" smtClean="0">
              <a:latin typeface="Arial" charset="0"/>
              <a:cs typeface="Arial" charset="0"/>
            </a:endParaRPr>
          </a:p>
          <a:p>
            <a:pPr marL="180975" indent="-180975" algn="just">
              <a:buClr>
                <a:srgbClr val="FF0000"/>
              </a:buClr>
              <a:buFont typeface="Wingdings" pitchFamily="2" charset="2"/>
              <a:buNone/>
            </a:pPr>
            <a:endParaRPr lang="es-ES" sz="1800" smtClean="0">
              <a:latin typeface="Arial" charset="0"/>
              <a:cs typeface="Arial" charset="0"/>
            </a:endParaRPr>
          </a:p>
          <a:p>
            <a:pPr marL="180975" indent="-180975" algn="just">
              <a:buClr>
                <a:srgbClr val="FF0000"/>
              </a:buClr>
              <a:buFont typeface="Wingdings" pitchFamily="2" charset="2"/>
              <a:buNone/>
            </a:pPr>
            <a:endParaRPr lang="es-ES" sz="1800" smtClean="0">
              <a:latin typeface="Arial" charset="0"/>
              <a:cs typeface="Arial" charset="0"/>
            </a:endParaRPr>
          </a:p>
          <a:p>
            <a:pPr marL="180975" indent="-180975" algn="just">
              <a:buClr>
                <a:srgbClr val="FF0000"/>
              </a:buClr>
              <a:buFont typeface="Wingdings" pitchFamily="2" charset="2"/>
              <a:buChar char="§"/>
            </a:pPr>
            <a:endParaRPr lang="es-ES" sz="1400" smtClean="0">
              <a:latin typeface="Arial" charset="0"/>
              <a:cs typeface="Arial" charset="0"/>
            </a:endParaRPr>
          </a:p>
          <a:p>
            <a:pPr marL="180975" indent="-180975" algn="just">
              <a:buClr>
                <a:srgbClr val="FF0000"/>
              </a:buClr>
              <a:buFont typeface="Wingdings" pitchFamily="2" charset="2"/>
              <a:buChar char="§"/>
            </a:pPr>
            <a:endParaRPr lang="es-ES" sz="1400" smtClean="0">
              <a:latin typeface="Arial" charset="0"/>
              <a:cs typeface="Arial" charset="0"/>
            </a:endParaRPr>
          </a:p>
          <a:p>
            <a:pPr marL="180975" indent="-180975" algn="just">
              <a:buClr>
                <a:srgbClr val="FF0000"/>
              </a:buClr>
              <a:buFont typeface="Wingdings" pitchFamily="2" charset="2"/>
              <a:buNone/>
            </a:pPr>
            <a:endParaRPr lang="es-ES" sz="1400" smtClean="0">
              <a:latin typeface="Arial" charset="0"/>
              <a:cs typeface="Arial" charset="0"/>
            </a:endParaRPr>
          </a:p>
          <a:p>
            <a:pPr marL="180975" indent="-180975" algn="just">
              <a:buClr>
                <a:srgbClr val="FF0000"/>
              </a:buClr>
              <a:buFont typeface="Wingdings" pitchFamily="2" charset="2"/>
              <a:buNone/>
            </a:pPr>
            <a:endParaRPr lang="es-ES" sz="1400" smtClean="0">
              <a:latin typeface="Arial" charset="0"/>
              <a:cs typeface="Arial" charset="0"/>
            </a:endParaRPr>
          </a:p>
          <a:p>
            <a:pPr marL="180975" indent="-180975" algn="just">
              <a:buClr>
                <a:srgbClr val="FF0000"/>
              </a:buClr>
              <a:buFont typeface="Wingdings" pitchFamily="2" charset="2"/>
              <a:buNone/>
            </a:pPr>
            <a:endParaRPr lang="es-ES" sz="800" smtClean="0">
              <a:latin typeface="Arial" charset="0"/>
              <a:cs typeface="Arial" charset="0"/>
            </a:endParaRPr>
          </a:p>
          <a:p>
            <a:pPr marL="180975" indent="-180975" algn="just">
              <a:buClr>
                <a:srgbClr val="FF0000"/>
              </a:buClr>
              <a:buFont typeface="Wingdings" pitchFamily="2" charset="2"/>
              <a:buNone/>
            </a:pPr>
            <a:endParaRPr lang="es-CL" sz="1400" b="1" smtClean="0">
              <a:latin typeface="Arial" charset="0"/>
              <a:cs typeface="Arial" charset="0"/>
            </a:endParaRPr>
          </a:p>
          <a:p>
            <a:pPr marL="180975" indent="-180975" algn="just">
              <a:buClr>
                <a:srgbClr val="FF0000"/>
              </a:buClr>
              <a:buFont typeface="Wingdings" pitchFamily="2" charset="2"/>
              <a:buChar char="§"/>
            </a:pPr>
            <a:endParaRPr lang="es-CL" sz="1400" b="1" smtClean="0">
              <a:latin typeface="Arial" charset="0"/>
              <a:cs typeface="Arial" charset="0"/>
            </a:endParaRPr>
          </a:p>
          <a:p>
            <a:pPr marL="180975" indent="-180975" algn="just">
              <a:buClr>
                <a:srgbClr val="FF0000"/>
              </a:buClr>
              <a:buFont typeface="Wingdings" pitchFamily="2" charset="2"/>
              <a:buChar char="§"/>
            </a:pPr>
            <a:endParaRPr lang="es-CL" sz="1400" b="1" smtClean="0">
              <a:latin typeface="Arial" charset="0"/>
              <a:cs typeface="Arial" charset="0"/>
            </a:endParaRPr>
          </a:p>
        </p:txBody>
      </p:sp>
      <p:sp>
        <p:nvSpPr>
          <p:cNvPr id="55300" name="3 Marcador de número de diapositiva"/>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FD91D087-52EE-487F-AA1D-9AD844A82C0E}" type="slidenum">
              <a:rPr lang="es-ES" sz="1400" b="1"/>
              <a:pPr algn="r"/>
              <a:t>18</a:t>
            </a:fld>
            <a:endParaRPr lang="es-ES" sz="1400" b="1"/>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idx="4294967295"/>
          </p:nvPr>
        </p:nvSpPr>
        <p:spPr>
          <a:xfrm>
            <a:off x="1827213" y="142875"/>
            <a:ext cx="6815137" cy="450850"/>
          </a:xfrm>
        </p:spPr>
        <p:txBody>
          <a:bodyPr/>
          <a:lstStyle/>
          <a:p>
            <a:pPr algn="l"/>
            <a:r>
              <a:rPr lang="es-CL" sz="2600" b="1" smtClean="0">
                <a:latin typeface="Arial" charset="0"/>
                <a:cs typeface="Arial" charset="0"/>
              </a:rPr>
              <a:t>11 Medidas</a:t>
            </a:r>
          </a:p>
        </p:txBody>
      </p:sp>
      <p:sp>
        <p:nvSpPr>
          <p:cNvPr id="40962" name="2 Marcador de contenido"/>
          <p:cNvSpPr>
            <a:spLocks noGrp="1"/>
          </p:cNvSpPr>
          <p:nvPr>
            <p:ph idx="4294967295"/>
          </p:nvPr>
        </p:nvSpPr>
        <p:spPr>
          <a:xfrm>
            <a:off x="1646238" y="593725"/>
            <a:ext cx="7156450" cy="6030913"/>
          </a:xfrm>
        </p:spPr>
        <p:txBody>
          <a:bodyPr/>
          <a:lstStyle/>
          <a:p>
            <a:pPr marL="0" indent="0" algn="ctr" defTabSz="255588">
              <a:buClr>
                <a:srgbClr val="FF0000"/>
              </a:buClr>
              <a:buFont typeface="Wingdings" pitchFamily="2" charset="2"/>
              <a:buNone/>
              <a:tabLst>
                <a:tab pos="180975" algn="l"/>
              </a:tabLst>
            </a:pPr>
            <a:r>
              <a:rPr lang="es-ES" sz="1600" b="1" i="1" smtClean="0">
                <a:latin typeface="Arial" charset="0"/>
                <a:cs typeface="Arial" charset="0"/>
              </a:rPr>
              <a:t>        Modernización institucional (Normas y fiscalización)</a:t>
            </a:r>
          </a:p>
          <a:p>
            <a:pPr marL="0" indent="0" algn="just" defTabSz="255588">
              <a:buClr>
                <a:srgbClr val="FF0000"/>
              </a:buClr>
              <a:buFont typeface="Wingdings" pitchFamily="2" charset="2"/>
              <a:buNone/>
              <a:tabLst>
                <a:tab pos="180975" algn="l"/>
              </a:tabLst>
            </a:pPr>
            <a:endParaRPr lang="es-ES" sz="1400" b="1" i="1" smtClean="0">
              <a:latin typeface="Arial" charset="0"/>
              <a:cs typeface="Arial" charset="0"/>
            </a:endParaRPr>
          </a:p>
          <a:p>
            <a:pPr marL="358775" lvl="2" indent="0" algn="just" defTabSz="255588">
              <a:buClr>
                <a:srgbClr val="FF0000"/>
              </a:buClr>
              <a:buFont typeface="Arial" charset="0"/>
              <a:buNone/>
              <a:tabLst>
                <a:tab pos="180975" algn="l"/>
              </a:tabLst>
            </a:pPr>
            <a:r>
              <a:rPr lang="es-ES" sz="1600" b="1" i="1" smtClean="0">
                <a:solidFill>
                  <a:srgbClr val="FF0000"/>
                </a:solidFill>
                <a:latin typeface="Arial" charset="0"/>
                <a:cs typeface="Arial" charset="0"/>
              </a:rPr>
              <a:t>5. Fortaleceremos la Dirección del Trabajo, radicando en esta entidad  la responsabilidad de fiscalización de las normas generales de seguridad y salud en el trabajo </a:t>
            </a:r>
          </a:p>
          <a:p>
            <a:pPr marL="358775" lvl="2" indent="0" algn="just" defTabSz="255588">
              <a:buClr>
                <a:srgbClr val="FF0000"/>
              </a:buClr>
              <a:buFont typeface="Arial" charset="0"/>
              <a:buNone/>
              <a:tabLst>
                <a:tab pos="180975" algn="l"/>
              </a:tabLst>
            </a:pPr>
            <a:endParaRPr lang="es-ES" sz="1600" i="1" smtClean="0">
              <a:latin typeface="Arial" charset="0"/>
              <a:cs typeface="Arial" charset="0"/>
            </a:endParaRPr>
          </a:p>
          <a:p>
            <a:pPr marL="358775" lvl="2" indent="0" algn="just" defTabSz="255588">
              <a:buClr>
                <a:srgbClr val="FF0000"/>
              </a:buClr>
              <a:buFont typeface="Wingdings" pitchFamily="2" charset="2"/>
              <a:buChar char="Ø"/>
              <a:tabLst>
                <a:tab pos="180975" algn="l"/>
              </a:tabLst>
            </a:pPr>
            <a:r>
              <a:rPr lang="es-ES" sz="1600" b="1" smtClean="0">
                <a:latin typeface="Arial" charset="0"/>
                <a:cs typeface="Arial" charset="0"/>
              </a:rPr>
              <a:t>En materias de seguridad y salud laboral la DT tendrá el rol coordinador de las otras entidades de fiscalización sectoriales (SERNAGEOMIN; SAG; DIRECTEMAR; DGAC; Superintendencia de Servicios Eléctricos y Combustibles; Comisión Chilena de Energía Nuclear), que mantendrán responsabilidad sobre materias especificas a sus respectivos sectores. </a:t>
            </a:r>
          </a:p>
          <a:p>
            <a:pPr marL="358775" lvl="2" indent="0" algn="just" defTabSz="255588">
              <a:buClr>
                <a:srgbClr val="FF0000"/>
              </a:buClr>
              <a:buFont typeface="Wingdings" pitchFamily="2" charset="2"/>
              <a:buChar char="Ø"/>
              <a:tabLst>
                <a:tab pos="180975" algn="l"/>
              </a:tabLst>
            </a:pPr>
            <a:endParaRPr lang="es-ES" sz="1600" b="1" smtClean="0">
              <a:latin typeface="Arial" charset="0"/>
              <a:cs typeface="Arial" charset="0"/>
            </a:endParaRPr>
          </a:p>
          <a:p>
            <a:pPr marL="358775" lvl="2" indent="0" algn="just" defTabSz="255588">
              <a:buClr>
                <a:srgbClr val="FF0000"/>
              </a:buClr>
              <a:buFont typeface="Wingdings" pitchFamily="2" charset="2"/>
              <a:buChar char="Ø"/>
              <a:tabLst>
                <a:tab pos="180975" algn="l"/>
              </a:tabLst>
            </a:pPr>
            <a:r>
              <a:rPr lang="es-ES" sz="1600" b="1" smtClean="0">
                <a:latin typeface="Arial" charset="0"/>
                <a:cs typeface="Arial" charset="0"/>
              </a:rPr>
              <a:t>Sin embargo, la DT -previo informe de la entidad especializada cuando corresponda- será el único organismo autorizado a reabrir faenas.</a:t>
            </a:r>
          </a:p>
          <a:p>
            <a:pPr marL="358775" lvl="2" indent="0" algn="just" defTabSz="255588">
              <a:buClr>
                <a:srgbClr val="FF0000"/>
              </a:buClr>
              <a:buFont typeface="Wingdings" pitchFamily="2" charset="2"/>
              <a:buChar char="Ø"/>
              <a:tabLst>
                <a:tab pos="180975" algn="l"/>
              </a:tabLst>
            </a:pPr>
            <a:endParaRPr lang="es-ES" sz="1600" b="1" smtClean="0">
              <a:latin typeface="Arial" charset="0"/>
              <a:cs typeface="Arial" charset="0"/>
            </a:endParaRPr>
          </a:p>
          <a:p>
            <a:pPr marL="358775" lvl="2" indent="0" algn="just" defTabSz="255588">
              <a:buClr>
                <a:srgbClr val="FF0000"/>
              </a:buClr>
              <a:buFont typeface="Wingdings" pitchFamily="2" charset="2"/>
              <a:buChar char="Ø"/>
              <a:tabLst>
                <a:tab pos="180975" algn="l"/>
              </a:tabLst>
            </a:pPr>
            <a:r>
              <a:rPr lang="es-ES" sz="1600" b="1" smtClean="0">
                <a:latin typeface="Arial" charset="0"/>
                <a:cs typeface="Arial" charset="0"/>
              </a:rPr>
              <a:t>Se creará en la DT un nuevo Departamento especializado en fiscalización de materias de seguridad y salud laboral. Junto con esto se  aumentará el número de fiscalizadores especializados. </a:t>
            </a:r>
          </a:p>
          <a:p>
            <a:pPr marL="358775" lvl="2" indent="0" algn="just" defTabSz="255588">
              <a:buClr>
                <a:srgbClr val="FF0000"/>
              </a:buClr>
              <a:buFont typeface="Arial" charset="0"/>
              <a:buNone/>
              <a:tabLst>
                <a:tab pos="180975" algn="l"/>
              </a:tabLst>
            </a:pPr>
            <a:r>
              <a:rPr lang="es-ES_tradnl" sz="1600" smtClean="0">
                <a:latin typeface="Arial" charset="0"/>
                <a:cs typeface="Arial" charset="0"/>
              </a:rPr>
              <a:t> </a:t>
            </a:r>
            <a:endParaRPr lang="es-ES_tradnl" sz="1600" u="sng" smtClean="0">
              <a:latin typeface="Arial" charset="0"/>
              <a:cs typeface="Arial" charset="0"/>
            </a:endParaRPr>
          </a:p>
          <a:p>
            <a:pPr marL="358775" lvl="2" indent="0" algn="just" defTabSz="255588">
              <a:buClr>
                <a:srgbClr val="FF0000"/>
              </a:buClr>
              <a:buFont typeface="Arial" charset="0"/>
              <a:buNone/>
              <a:tabLst>
                <a:tab pos="180975" algn="l"/>
              </a:tabLst>
            </a:pPr>
            <a:endParaRPr lang="es-CL" sz="1600" smtClean="0">
              <a:latin typeface="Arial" charset="0"/>
              <a:cs typeface="Arial" charset="0"/>
            </a:endParaRPr>
          </a:p>
          <a:p>
            <a:pPr marL="0" indent="0" algn="just" defTabSz="255588">
              <a:buClr>
                <a:srgbClr val="FF0000"/>
              </a:buClr>
              <a:buFont typeface="Wingdings" pitchFamily="2" charset="2"/>
              <a:buNone/>
              <a:tabLst>
                <a:tab pos="180975" algn="l"/>
              </a:tabLst>
            </a:pPr>
            <a:endParaRPr lang="es-CL" sz="1400" i="1" smtClean="0">
              <a:latin typeface="Arial" charset="0"/>
              <a:cs typeface="Arial" charset="0"/>
            </a:endParaRPr>
          </a:p>
          <a:p>
            <a:pPr marL="0" indent="0" algn="just" defTabSz="255588">
              <a:buClr>
                <a:srgbClr val="FF0000"/>
              </a:buClr>
              <a:buFont typeface="Arial" charset="0"/>
              <a:buNone/>
              <a:tabLst>
                <a:tab pos="180975" algn="l"/>
              </a:tabLst>
            </a:pPr>
            <a:endParaRPr lang="es-ES" sz="1400" smtClean="0">
              <a:latin typeface="Arial" charset="0"/>
              <a:cs typeface="Arial" charset="0"/>
            </a:endParaRPr>
          </a:p>
          <a:p>
            <a:pPr marL="0" indent="0" algn="just" defTabSz="255588">
              <a:buClr>
                <a:srgbClr val="FF0000"/>
              </a:buClr>
              <a:buFont typeface="Wingdings" pitchFamily="2" charset="2"/>
              <a:buChar char="§"/>
              <a:tabLst>
                <a:tab pos="180975" algn="l"/>
              </a:tabLst>
            </a:pPr>
            <a:endParaRPr lang="es-ES" sz="1400" smtClean="0">
              <a:latin typeface="Arial" charset="0"/>
              <a:cs typeface="Arial" charset="0"/>
            </a:endParaRPr>
          </a:p>
          <a:p>
            <a:pPr marL="0" indent="0" algn="just" defTabSz="255588">
              <a:buClr>
                <a:srgbClr val="FF0000"/>
              </a:buClr>
              <a:buFont typeface="Wingdings" pitchFamily="2" charset="2"/>
              <a:buNone/>
              <a:tabLst>
                <a:tab pos="180975" algn="l"/>
              </a:tabLst>
            </a:pPr>
            <a:endParaRPr lang="es-ES" sz="1400" smtClean="0">
              <a:latin typeface="Arial" charset="0"/>
              <a:cs typeface="Arial" charset="0"/>
            </a:endParaRPr>
          </a:p>
          <a:p>
            <a:pPr marL="0" indent="0" algn="just" defTabSz="255588">
              <a:buClr>
                <a:srgbClr val="FF0000"/>
              </a:buClr>
              <a:buFont typeface="Wingdings" pitchFamily="2" charset="2"/>
              <a:buNone/>
              <a:tabLst>
                <a:tab pos="180975" algn="l"/>
              </a:tabLst>
            </a:pPr>
            <a:endParaRPr lang="es-ES" sz="1400" smtClean="0">
              <a:latin typeface="Arial" charset="0"/>
              <a:cs typeface="Arial" charset="0"/>
            </a:endParaRPr>
          </a:p>
          <a:p>
            <a:pPr marL="0" indent="0" algn="just" defTabSz="255588">
              <a:buClr>
                <a:srgbClr val="FF0000"/>
              </a:buClr>
              <a:buFont typeface="Wingdings" pitchFamily="2" charset="2"/>
              <a:buNone/>
              <a:tabLst>
                <a:tab pos="180975" algn="l"/>
              </a:tabLst>
            </a:pPr>
            <a:endParaRPr lang="es-ES" sz="800" smtClean="0">
              <a:latin typeface="Arial" charset="0"/>
              <a:cs typeface="Arial" charset="0"/>
            </a:endParaRPr>
          </a:p>
          <a:p>
            <a:pPr marL="0" indent="0" algn="just" defTabSz="255588">
              <a:buClr>
                <a:srgbClr val="FF0000"/>
              </a:buClr>
              <a:buFont typeface="Wingdings" pitchFamily="2" charset="2"/>
              <a:buNone/>
              <a:tabLst>
                <a:tab pos="180975" algn="l"/>
              </a:tabLst>
            </a:pPr>
            <a:endParaRPr lang="es-CL" sz="1400" b="1" smtClean="0">
              <a:latin typeface="Arial" charset="0"/>
              <a:cs typeface="Arial" charset="0"/>
            </a:endParaRPr>
          </a:p>
          <a:p>
            <a:pPr marL="0" indent="0" algn="just" defTabSz="255588">
              <a:buClr>
                <a:srgbClr val="FF0000"/>
              </a:buClr>
              <a:buFont typeface="Wingdings" pitchFamily="2" charset="2"/>
              <a:buChar char="§"/>
              <a:tabLst>
                <a:tab pos="180975" algn="l"/>
              </a:tabLst>
            </a:pPr>
            <a:endParaRPr lang="es-CL" sz="1400" b="1" smtClean="0">
              <a:latin typeface="Arial" charset="0"/>
              <a:cs typeface="Arial" charset="0"/>
            </a:endParaRPr>
          </a:p>
          <a:p>
            <a:pPr marL="0" indent="0" algn="just" defTabSz="255588">
              <a:buClr>
                <a:srgbClr val="FF0000"/>
              </a:buClr>
              <a:buFont typeface="Wingdings" pitchFamily="2" charset="2"/>
              <a:buChar char="§"/>
              <a:tabLst>
                <a:tab pos="180975" algn="l"/>
              </a:tabLst>
            </a:pPr>
            <a:endParaRPr lang="es-CL" sz="1400" b="1" smtClean="0">
              <a:latin typeface="Arial" charset="0"/>
              <a:cs typeface="Arial" charset="0"/>
            </a:endParaRPr>
          </a:p>
        </p:txBody>
      </p:sp>
      <p:sp>
        <p:nvSpPr>
          <p:cNvPr id="40963" name="3 Marcador de número de diapositiva"/>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DA74700-2ACC-4E6D-99AA-385D8946C251}" type="slidenum">
              <a:rPr lang="es-ES" sz="1400" b="1"/>
              <a:pPr algn="r"/>
              <a:t>19</a:t>
            </a:fld>
            <a:endParaRPr lang="es-ES" sz="1400" b="1"/>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2 Marcador de contenido"/>
          <p:cNvSpPr>
            <a:spLocks noGrp="1"/>
          </p:cNvSpPr>
          <p:nvPr>
            <p:ph idx="1"/>
          </p:nvPr>
        </p:nvSpPr>
        <p:spPr>
          <a:xfrm>
            <a:off x="1827213" y="1403350"/>
            <a:ext cx="6859587" cy="4681538"/>
          </a:xfrm>
        </p:spPr>
        <p:txBody>
          <a:bodyPr/>
          <a:lstStyle/>
          <a:p>
            <a:pPr marL="177800" indent="-177800" algn="just"/>
            <a:r>
              <a:rPr lang="es-ES" sz="1400" smtClean="0">
                <a:latin typeface="Arial" charset="0"/>
                <a:cs typeface="Arial" charset="0"/>
              </a:rPr>
              <a:t>Durante los últimos dos meses, y con el muy importante aporte de la Comisión especial convocada especialmente para este efecto,  el Gobierno ha desarrollado un esfuerzo único para completar un diagnóstico de las condiciones de seguridad y salud en el trabajo en Chile </a:t>
            </a:r>
          </a:p>
          <a:p>
            <a:pPr marL="177800" indent="-177800" algn="just"/>
            <a:endParaRPr lang="es-ES" sz="1400" smtClean="0">
              <a:latin typeface="Arial" charset="0"/>
              <a:cs typeface="Arial" charset="0"/>
            </a:endParaRPr>
          </a:p>
          <a:p>
            <a:pPr marL="177800" indent="-177800" algn="just"/>
            <a:r>
              <a:rPr lang="es-ES" sz="1400" smtClean="0">
                <a:latin typeface="Arial" charset="0"/>
                <a:cs typeface="Arial" charset="0"/>
              </a:rPr>
              <a:t>Este diagnóstico se ha construido con el aporte de trabajadores, empleadores y expertos (234 reuniones)  desde Arica a Punta Arenas (40 en Santiago; 194 en regiones). Se escuchó a más de 100 organizaciones de trabajadores; 68 organizaciones gremiales y empleadores; 36 entidades de gobierno (central y regional); las entidades administradoras del seguro; y  30 expertos nacionales, internacionales y organizaciones internacionales  </a:t>
            </a:r>
          </a:p>
          <a:p>
            <a:pPr marL="177800" indent="-177800" algn="just"/>
            <a:endParaRPr lang="es-ES" sz="1400" smtClean="0">
              <a:latin typeface="Arial" charset="0"/>
              <a:cs typeface="Arial" charset="0"/>
            </a:endParaRPr>
          </a:p>
          <a:p>
            <a:pPr marL="177800" indent="-177800" algn="just"/>
            <a:r>
              <a:rPr lang="es-ES" sz="1400" smtClean="0">
                <a:latin typeface="Arial" charset="0"/>
                <a:cs typeface="Arial" charset="0"/>
              </a:rPr>
              <a:t>Sobre la base de este diagnóstico, la Comisión recomendó introducir cambios al sistema de seguridad y salud en el trabajo del país.  El Gobierno analizó las primeras recomendaciones de la Comisión, y ha presentado los lineamientos de reformas que permitirán mejorar las condiciones de trabajo en el país </a:t>
            </a:r>
          </a:p>
          <a:p>
            <a:pPr marL="177800" indent="-177800" algn="just">
              <a:buFont typeface="Wingdings" pitchFamily="2" charset="2"/>
              <a:buNone/>
            </a:pPr>
            <a:endParaRPr lang="es-ES" sz="1400" smtClean="0">
              <a:latin typeface="Arial" charset="0"/>
              <a:cs typeface="Arial" charset="0"/>
            </a:endParaRPr>
          </a:p>
          <a:p>
            <a:pPr marL="177800" indent="-177800" algn="just"/>
            <a:endParaRPr lang="es-ES" sz="1400" smtClean="0">
              <a:latin typeface="Arial" charset="0"/>
              <a:cs typeface="Arial" charset="0"/>
            </a:endParaRPr>
          </a:p>
          <a:p>
            <a:pPr marL="177800" indent="-177800" algn="just"/>
            <a:endParaRPr lang="es-CL" sz="1400" smtClean="0">
              <a:latin typeface="Arial" charset="0"/>
              <a:cs typeface="Arial" charset="0"/>
            </a:endParaRPr>
          </a:p>
        </p:txBody>
      </p:sp>
      <p:sp>
        <p:nvSpPr>
          <p:cNvPr id="20482" name="4 Título"/>
          <p:cNvSpPr>
            <a:spLocks noGrp="1"/>
          </p:cNvSpPr>
          <p:nvPr>
            <p:ph type="title"/>
          </p:nvPr>
        </p:nvSpPr>
        <p:spPr>
          <a:xfrm>
            <a:off x="1827213" y="274638"/>
            <a:ext cx="6815137" cy="993775"/>
          </a:xfrm>
        </p:spPr>
        <p:txBody>
          <a:bodyPr/>
          <a:lstStyle/>
          <a:p>
            <a:r>
              <a:rPr lang="es-CL" sz="2600" smtClean="0">
                <a:latin typeface="Arial" charset="0"/>
                <a:cs typeface="Arial" charset="0"/>
              </a:rPr>
              <a:t>Un esfuerzo inédito</a:t>
            </a:r>
          </a:p>
        </p:txBody>
      </p:sp>
      <p:sp>
        <p:nvSpPr>
          <p:cNvPr id="20483"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269037-7185-4C97-B216-C2FF2B07C2FE}" type="slidenum">
              <a:rPr lang="es-ES" smtClean="0">
                <a:latin typeface="Arial" charset="0"/>
                <a:cs typeface="Arial" charset="0"/>
              </a:rPr>
              <a:pPr fontAlgn="base">
                <a:spcBef>
                  <a:spcPct val="0"/>
                </a:spcBef>
                <a:spcAft>
                  <a:spcPct val="0"/>
                </a:spcAft>
              </a:pPr>
              <a:t>2</a:t>
            </a:fld>
            <a:endParaRPr lang="es-ES"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idx="4294967295"/>
          </p:nvPr>
        </p:nvSpPr>
        <p:spPr>
          <a:xfrm>
            <a:off x="1827213" y="0"/>
            <a:ext cx="6815137" cy="773113"/>
          </a:xfrm>
        </p:spPr>
        <p:txBody>
          <a:bodyPr/>
          <a:lstStyle/>
          <a:p>
            <a:pPr algn="l"/>
            <a:r>
              <a:rPr lang="es-CL" sz="2600" b="1" smtClean="0">
                <a:latin typeface="Arial" charset="0"/>
                <a:cs typeface="Arial" charset="0"/>
              </a:rPr>
              <a:t>11 Medidas</a:t>
            </a:r>
          </a:p>
        </p:txBody>
      </p:sp>
      <p:sp>
        <p:nvSpPr>
          <p:cNvPr id="41986" name="2 Marcador de contenido"/>
          <p:cNvSpPr>
            <a:spLocks noGrp="1"/>
          </p:cNvSpPr>
          <p:nvPr>
            <p:ph idx="4294967295"/>
          </p:nvPr>
        </p:nvSpPr>
        <p:spPr>
          <a:xfrm>
            <a:off x="1646238" y="728663"/>
            <a:ext cx="7156450" cy="5670550"/>
          </a:xfrm>
        </p:spPr>
        <p:txBody>
          <a:bodyPr/>
          <a:lstStyle/>
          <a:p>
            <a:pPr marL="0" indent="0" algn="ctr" defTabSz="255588">
              <a:buClr>
                <a:srgbClr val="FF0000"/>
              </a:buClr>
              <a:buFont typeface="Wingdings" pitchFamily="2" charset="2"/>
              <a:buNone/>
              <a:tabLst>
                <a:tab pos="180975" algn="l"/>
              </a:tabLst>
            </a:pPr>
            <a:r>
              <a:rPr lang="es-ES" sz="1600" b="1" i="1" smtClean="0">
                <a:latin typeface="Arial" charset="0"/>
                <a:cs typeface="Arial" charset="0"/>
              </a:rPr>
              <a:t>        Modernización institucional (Normas y fiscalización)</a:t>
            </a:r>
          </a:p>
          <a:p>
            <a:pPr marL="0" indent="0" algn="just" defTabSz="255588">
              <a:buClr>
                <a:srgbClr val="FF0000"/>
              </a:buClr>
              <a:buFont typeface="Wingdings" pitchFamily="2" charset="2"/>
              <a:buNone/>
              <a:tabLst>
                <a:tab pos="180975" algn="l"/>
              </a:tabLst>
            </a:pPr>
            <a:endParaRPr lang="es-ES" sz="1400" b="1" i="1" smtClean="0">
              <a:latin typeface="Arial" charset="0"/>
              <a:cs typeface="Arial" charset="0"/>
            </a:endParaRPr>
          </a:p>
          <a:p>
            <a:pPr marL="358775" lvl="2" indent="0" algn="just" defTabSz="255588">
              <a:buClr>
                <a:srgbClr val="FF0000"/>
              </a:buClr>
              <a:buFont typeface="Arial" charset="0"/>
              <a:buNone/>
              <a:tabLst>
                <a:tab pos="180975" algn="l"/>
              </a:tabLst>
            </a:pPr>
            <a:r>
              <a:rPr lang="es-CL" sz="1800" b="1" i="1" smtClean="0">
                <a:solidFill>
                  <a:srgbClr val="FF0000"/>
                </a:solidFill>
                <a:latin typeface="Arial" charset="0"/>
                <a:cs typeface="Arial" charset="0"/>
              </a:rPr>
              <a:t>6. Introduciremos nuevos procedimientos de fiscalización, basados en un sistema de autoevaluación asistida para las empresas en materia de seguridad y salud en el trabajo</a:t>
            </a:r>
          </a:p>
          <a:p>
            <a:pPr marL="358775" lvl="2" indent="0" algn="just" defTabSz="255588">
              <a:buClr>
                <a:srgbClr val="FF0000"/>
              </a:buClr>
              <a:buFont typeface="Arial" charset="0"/>
              <a:buNone/>
              <a:tabLst>
                <a:tab pos="180975" algn="l"/>
              </a:tabLst>
            </a:pPr>
            <a:r>
              <a:rPr lang="es-ES" sz="1800" smtClean="0">
                <a:latin typeface="Arial" charset="0"/>
                <a:cs typeface="Arial" charset="0"/>
              </a:rPr>
              <a:t> </a:t>
            </a:r>
          </a:p>
          <a:p>
            <a:pPr marL="358775" lvl="2" indent="0" algn="just" defTabSz="255588">
              <a:buClr>
                <a:srgbClr val="FF0000"/>
              </a:buClr>
              <a:buFont typeface="Wingdings" pitchFamily="2" charset="2"/>
              <a:buChar char="Ø"/>
              <a:tabLst>
                <a:tab pos="180975" algn="l"/>
              </a:tabLst>
            </a:pPr>
            <a:r>
              <a:rPr lang="es-ES_tradnl" sz="1800" smtClean="0">
                <a:latin typeface="Arial" charset="0"/>
                <a:cs typeface="Arial" charset="0"/>
              </a:rPr>
              <a:t>Al menos una vez al año las empresas deberán autoevaluarse en materia de seguridad y salud laboral, conforme a pautas generales que definirá la DT y, de ser necesario, con el apoyo de la entidad administradora del seguro respectiva. </a:t>
            </a:r>
          </a:p>
          <a:p>
            <a:pPr marL="358775" lvl="2" indent="0" algn="just" defTabSz="255588">
              <a:buClr>
                <a:srgbClr val="FF0000"/>
              </a:buClr>
              <a:buFont typeface="Wingdings" pitchFamily="2" charset="2"/>
              <a:buChar char="Ø"/>
              <a:tabLst>
                <a:tab pos="180975" algn="l"/>
              </a:tabLst>
            </a:pPr>
            <a:endParaRPr lang="es-ES_tradnl" sz="1800" smtClean="0">
              <a:latin typeface="Arial" charset="0"/>
              <a:cs typeface="Arial" charset="0"/>
            </a:endParaRPr>
          </a:p>
          <a:p>
            <a:pPr marL="358775" lvl="2" indent="0" algn="just" defTabSz="255588">
              <a:buClr>
                <a:srgbClr val="FF0000"/>
              </a:buClr>
              <a:buFont typeface="Wingdings" pitchFamily="2" charset="2"/>
              <a:buChar char="Ø"/>
              <a:tabLst>
                <a:tab pos="180975" algn="l"/>
              </a:tabLst>
            </a:pPr>
            <a:r>
              <a:rPr lang="es-ES_tradnl" sz="1800" smtClean="0">
                <a:latin typeface="Arial" charset="0"/>
                <a:cs typeface="Arial" charset="0"/>
              </a:rPr>
              <a:t>Los resultados de la autoevaluación estarán disponibles para la DT. En caso que se identifique potencial de riesgo alto, se comunicará el resultado a la DT, junto con un programa de corrección de la condición de riesgo respectiva.</a:t>
            </a:r>
            <a:r>
              <a:rPr lang="es-ES_tradnl" sz="1400" smtClean="0">
                <a:latin typeface="Arial" charset="0"/>
                <a:cs typeface="Arial" charset="0"/>
              </a:rPr>
              <a:t> </a:t>
            </a:r>
          </a:p>
          <a:p>
            <a:pPr marL="179388" lvl="1" indent="0" algn="just" defTabSz="255588">
              <a:buClr>
                <a:srgbClr val="FF0000"/>
              </a:buClr>
              <a:buFont typeface="Wingdings" pitchFamily="2" charset="2"/>
              <a:buNone/>
              <a:tabLst>
                <a:tab pos="180975" algn="l"/>
              </a:tabLst>
            </a:pPr>
            <a:endParaRPr lang="es-ES" sz="1400" smtClean="0">
              <a:latin typeface="Arial" charset="0"/>
              <a:cs typeface="Arial" charset="0"/>
            </a:endParaRPr>
          </a:p>
          <a:p>
            <a:pPr marL="0" indent="0" algn="just" defTabSz="255588">
              <a:buClr>
                <a:srgbClr val="FF0000"/>
              </a:buClr>
              <a:buFont typeface="Wingdings" pitchFamily="2" charset="2"/>
              <a:buNone/>
              <a:tabLst>
                <a:tab pos="180975" algn="l"/>
              </a:tabLst>
            </a:pPr>
            <a:endParaRPr lang="es-CL" sz="1400" i="1" smtClean="0">
              <a:latin typeface="Arial" charset="0"/>
              <a:cs typeface="Arial" charset="0"/>
            </a:endParaRPr>
          </a:p>
          <a:p>
            <a:pPr marL="0" indent="0" algn="just" defTabSz="255588">
              <a:buClr>
                <a:srgbClr val="FF0000"/>
              </a:buClr>
              <a:buFont typeface="Arial" charset="0"/>
              <a:buNone/>
              <a:tabLst>
                <a:tab pos="180975" algn="l"/>
              </a:tabLst>
            </a:pPr>
            <a:endParaRPr lang="es-ES" sz="1400" smtClean="0">
              <a:latin typeface="Arial" charset="0"/>
              <a:cs typeface="Arial" charset="0"/>
            </a:endParaRPr>
          </a:p>
          <a:p>
            <a:pPr marL="0" indent="0" algn="just" defTabSz="255588">
              <a:buClr>
                <a:srgbClr val="FF0000"/>
              </a:buClr>
              <a:buFont typeface="Wingdings" pitchFamily="2" charset="2"/>
              <a:buChar char="§"/>
              <a:tabLst>
                <a:tab pos="180975" algn="l"/>
              </a:tabLst>
            </a:pPr>
            <a:endParaRPr lang="es-ES" sz="1400" smtClean="0">
              <a:latin typeface="Arial" charset="0"/>
              <a:cs typeface="Arial" charset="0"/>
            </a:endParaRPr>
          </a:p>
          <a:p>
            <a:pPr marL="0" indent="0" algn="just" defTabSz="255588">
              <a:buClr>
                <a:srgbClr val="FF0000"/>
              </a:buClr>
              <a:buFont typeface="Wingdings" pitchFamily="2" charset="2"/>
              <a:buNone/>
              <a:tabLst>
                <a:tab pos="180975" algn="l"/>
              </a:tabLst>
            </a:pPr>
            <a:endParaRPr lang="es-ES" sz="1400" smtClean="0">
              <a:latin typeface="Arial" charset="0"/>
              <a:cs typeface="Arial" charset="0"/>
            </a:endParaRPr>
          </a:p>
          <a:p>
            <a:pPr marL="0" indent="0" algn="just" defTabSz="255588">
              <a:buClr>
                <a:srgbClr val="FF0000"/>
              </a:buClr>
              <a:buFont typeface="Wingdings" pitchFamily="2" charset="2"/>
              <a:buNone/>
              <a:tabLst>
                <a:tab pos="180975" algn="l"/>
              </a:tabLst>
            </a:pPr>
            <a:endParaRPr lang="es-ES" sz="1400" smtClean="0">
              <a:latin typeface="Arial" charset="0"/>
              <a:cs typeface="Arial" charset="0"/>
            </a:endParaRPr>
          </a:p>
          <a:p>
            <a:pPr marL="0" indent="0" algn="just" defTabSz="255588">
              <a:buClr>
                <a:srgbClr val="FF0000"/>
              </a:buClr>
              <a:buFont typeface="Wingdings" pitchFamily="2" charset="2"/>
              <a:buNone/>
              <a:tabLst>
                <a:tab pos="180975" algn="l"/>
              </a:tabLst>
            </a:pPr>
            <a:endParaRPr lang="es-ES" sz="800" smtClean="0">
              <a:latin typeface="Arial" charset="0"/>
              <a:cs typeface="Arial" charset="0"/>
            </a:endParaRPr>
          </a:p>
          <a:p>
            <a:pPr marL="0" indent="0" algn="just" defTabSz="255588">
              <a:buClr>
                <a:srgbClr val="FF0000"/>
              </a:buClr>
              <a:buFont typeface="Wingdings" pitchFamily="2" charset="2"/>
              <a:buNone/>
              <a:tabLst>
                <a:tab pos="180975" algn="l"/>
              </a:tabLst>
            </a:pPr>
            <a:endParaRPr lang="es-CL" sz="1400" b="1" smtClean="0">
              <a:latin typeface="Arial" charset="0"/>
              <a:cs typeface="Arial" charset="0"/>
            </a:endParaRPr>
          </a:p>
          <a:p>
            <a:pPr marL="0" indent="0" algn="just" defTabSz="255588">
              <a:buClr>
                <a:srgbClr val="FF0000"/>
              </a:buClr>
              <a:buFont typeface="Wingdings" pitchFamily="2" charset="2"/>
              <a:buChar char="§"/>
              <a:tabLst>
                <a:tab pos="180975" algn="l"/>
              </a:tabLst>
            </a:pPr>
            <a:endParaRPr lang="es-CL" sz="1400" b="1" smtClean="0">
              <a:latin typeface="Arial" charset="0"/>
              <a:cs typeface="Arial" charset="0"/>
            </a:endParaRPr>
          </a:p>
          <a:p>
            <a:pPr marL="0" indent="0" algn="just" defTabSz="255588">
              <a:buClr>
                <a:srgbClr val="FF0000"/>
              </a:buClr>
              <a:buFont typeface="Wingdings" pitchFamily="2" charset="2"/>
              <a:buChar char="§"/>
              <a:tabLst>
                <a:tab pos="180975" algn="l"/>
              </a:tabLst>
            </a:pPr>
            <a:endParaRPr lang="es-CL" sz="1400" b="1" smtClean="0">
              <a:latin typeface="Arial" charset="0"/>
              <a:cs typeface="Arial" charset="0"/>
            </a:endParaRPr>
          </a:p>
        </p:txBody>
      </p:sp>
      <p:sp>
        <p:nvSpPr>
          <p:cNvPr id="41987" name="3 Marcador de número de diapositiva"/>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86C33B0-AC31-413C-B518-447CF2CC7C0A}" type="slidenum">
              <a:rPr lang="es-ES" sz="1400" b="1"/>
              <a:pPr algn="r"/>
              <a:t>20</a:t>
            </a:fld>
            <a:endParaRPr lang="es-ES" sz="1400" b="1"/>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Título"/>
          <p:cNvSpPr>
            <a:spLocks noGrp="1"/>
          </p:cNvSpPr>
          <p:nvPr>
            <p:ph type="title" idx="4294967295"/>
          </p:nvPr>
        </p:nvSpPr>
        <p:spPr>
          <a:xfrm>
            <a:off x="1827213" y="317500"/>
            <a:ext cx="6815137" cy="666750"/>
          </a:xfrm>
        </p:spPr>
        <p:txBody>
          <a:bodyPr/>
          <a:lstStyle/>
          <a:p>
            <a:pPr algn="l"/>
            <a:r>
              <a:rPr lang="es-CL" sz="2600" b="1" smtClean="0">
                <a:latin typeface="Arial" charset="0"/>
                <a:cs typeface="Arial" charset="0"/>
              </a:rPr>
              <a:t>11 Medidas</a:t>
            </a:r>
          </a:p>
        </p:txBody>
      </p:sp>
      <p:sp>
        <p:nvSpPr>
          <p:cNvPr id="43010" name="2 Marcador de contenido"/>
          <p:cNvSpPr>
            <a:spLocks noGrp="1"/>
          </p:cNvSpPr>
          <p:nvPr>
            <p:ph idx="4294967295"/>
          </p:nvPr>
        </p:nvSpPr>
        <p:spPr>
          <a:xfrm>
            <a:off x="1646238" y="939800"/>
            <a:ext cx="7156450" cy="5099050"/>
          </a:xfrm>
        </p:spPr>
        <p:txBody>
          <a:bodyPr/>
          <a:lstStyle/>
          <a:p>
            <a:pPr marL="0" indent="0" algn="just" defTabSz="255588">
              <a:buClr>
                <a:srgbClr val="FF0000"/>
              </a:buClr>
              <a:buFont typeface="Wingdings" pitchFamily="2" charset="2"/>
              <a:buNone/>
              <a:tabLst>
                <a:tab pos="180975" algn="l"/>
              </a:tabLst>
            </a:pPr>
            <a:endParaRPr lang="es-ES" sz="1600" b="1" i="1" smtClean="0">
              <a:latin typeface="Arial" charset="0"/>
              <a:cs typeface="Arial" charset="0"/>
            </a:endParaRPr>
          </a:p>
          <a:p>
            <a:pPr marL="0" indent="0" algn="ctr" defTabSz="255588">
              <a:buClr>
                <a:srgbClr val="FF0000"/>
              </a:buClr>
              <a:buFont typeface="Wingdings" pitchFamily="2" charset="2"/>
              <a:buNone/>
              <a:tabLst>
                <a:tab pos="180975" algn="l"/>
              </a:tabLst>
            </a:pPr>
            <a:r>
              <a:rPr lang="es-ES" sz="1600" b="1" i="1" smtClean="0">
                <a:latin typeface="Arial" charset="0"/>
                <a:cs typeface="Arial" charset="0"/>
              </a:rPr>
              <a:t>Modernización institucional (Normas y fiscalización)</a:t>
            </a:r>
          </a:p>
          <a:p>
            <a:pPr marL="0" indent="0" algn="just" defTabSz="255588">
              <a:buClr>
                <a:srgbClr val="FF0000"/>
              </a:buClr>
              <a:buFont typeface="Wingdings" pitchFamily="2" charset="2"/>
              <a:buNone/>
              <a:tabLst>
                <a:tab pos="180975" algn="l"/>
              </a:tabLst>
            </a:pPr>
            <a:endParaRPr lang="es-ES" sz="1600" b="1" i="1" smtClean="0">
              <a:latin typeface="Arial" charset="0"/>
              <a:cs typeface="Arial" charset="0"/>
            </a:endParaRPr>
          </a:p>
          <a:p>
            <a:pPr marL="358775" lvl="2" indent="0" algn="just" defTabSz="255588">
              <a:buClr>
                <a:srgbClr val="FF0000"/>
              </a:buClr>
              <a:buFont typeface="Arial" charset="0"/>
              <a:buNone/>
              <a:tabLst>
                <a:tab pos="180975" algn="l"/>
              </a:tabLst>
            </a:pPr>
            <a:r>
              <a:rPr lang="es-CL" sz="1600" b="1" i="1" smtClean="0">
                <a:solidFill>
                  <a:srgbClr val="FF0000"/>
                </a:solidFill>
                <a:latin typeface="Arial" charset="0"/>
                <a:cs typeface="Arial" charset="0"/>
              </a:rPr>
              <a:t>7.  Perfeccionaremos  el régimen de sanciones por infracciones a normas e instrucciones de los organismos fiscalizadores</a:t>
            </a:r>
          </a:p>
          <a:p>
            <a:pPr marL="0" indent="0" algn="just" defTabSz="255588">
              <a:buClr>
                <a:srgbClr val="FF0000"/>
              </a:buClr>
              <a:buFont typeface="Wingdings" pitchFamily="2" charset="2"/>
              <a:buNone/>
              <a:tabLst>
                <a:tab pos="180975" algn="l"/>
              </a:tabLst>
            </a:pPr>
            <a:endParaRPr lang="es-CL" sz="1600" b="1" i="1" smtClean="0">
              <a:latin typeface="Arial" charset="0"/>
              <a:cs typeface="Arial" charset="0"/>
            </a:endParaRPr>
          </a:p>
          <a:p>
            <a:pPr marL="358775" lvl="2" indent="0" algn="just" defTabSz="255588" eaLnBrk="1" hangingPunct="1">
              <a:lnSpc>
                <a:spcPct val="80000"/>
              </a:lnSpc>
              <a:buClr>
                <a:srgbClr val="FF0000"/>
              </a:buClr>
              <a:buFont typeface="Wingdings" pitchFamily="2" charset="2"/>
              <a:buChar char="Ø"/>
              <a:tabLst>
                <a:tab pos="180975" algn="l"/>
              </a:tabLst>
            </a:pPr>
            <a:r>
              <a:rPr lang="es-CL" sz="1600" b="1" smtClean="0">
                <a:latin typeface="Arial" charset="0"/>
                <a:cs typeface="Arial" charset="0"/>
              </a:rPr>
              <a:t>El objetivo de las sanciones será asegurar e incentivar a corregir la condición subestándar y de riesgo</a:t>
            </a:r>
          </a:p>
          <a:p>
            <a:pPr marL="358775" lvl="2" indent="0" algn="just" defTabSz="255588" eaLnBrk="1" hangingPunct="1">
              <a:lnSpc>
                <a:spcPct val="80000"/>
              </a:lnSpc>
              <a:buClr>
                <a:srgbClr val="FF0000"/>
              </a:buClr>
              <a:buFont typeface="Wingdings" pitchFamily="2" charset="2"/>
              <a:buChar char="Ø"/>
              <a:tabLst>
                <a:tab pos="180975" algn="l"/>
              </a:tabLst>
            </a:pPr>
            <a:endParaRPr lang="es-CL" sz="1600" b="1" smtClean="0">
              <a:latin typeface="Arial" charset="0"/>
              <a:cs typeface="Arial" charset="0"/>
            </a:endParaRPr>
          </a:p>
          <a:p>
            <a:pPr marL="358775" lvl="2" indent="0" algn="just" defTabSz="255588" eaLnBrk="1" hangingPunct="1">
              <a:lnSpc>
                <a:spcPct val="80000"/>
              </a:lnSpc>
              <a:buClr>
                <a:srgbClr val="FF0000"/>
              </a:buClr>
              <a:buFont typeface="Wingdings" pitchFamily="2" charset="2"/>
              <a:buChar char="Ø"/>
              <a:tabLst>
                <a:tab pos="180975" algn="l"/>
              </a:tabLst>
            </a:pPr>
            <a:r>
              <a:rPr lang="es-CL" sz="1600" b="1" smtClean="0">
                <a:latin typeface="Arial" charset="0"/>
                <a:cs typeface="Arial" charset="0"/>
              </a:rPr>
              <a:t>Se aumentará las sanciones que hoy no guardan relación con el daño causado ni sirven para incentivar conductas apropiadas. </a:t>
            </a:r>
          </a:p>
          <a:p>
            <a:pPr marL="358775" lvl="2" indent="0" algn="just" defTabSz="255588" eaLnBrk="1" hangingPunct="1">
              <a:lnSpc>
                <a:spcPct val="80000"/>
              </a:lnSpc>
              <a:buClr>
                <a:srgbClr val="FF0000"/>
              </a:buClr>
              <a:buFont typeface="Wingdings" pitchFamily="2" charset="2"/>
              <a:buChar char="Ø"/>
              <a:tabLst>
                <a:tab pos="180975" algn="l"/>
              </a:tabLst>
            </a:pPr>
            <a:endParaRPr lang="es-CL" sz="1600" b="1" smtClean="0">
              <a:latin typeface="Arial" charset="0"/>
              <a:cs typeface="Arial" charset="0"/>
            </a:endParaRPr>
          </a:p>
          <a:p>
            <a:pPr marL="358775" lvl="2" indent="0" algn="just" defTabSz="255588" eaLnBrk="1" hangingPunct="1">
              <a:lnSpc>
                <a:spcPct val="80000"/>
              </a:lnSpc>
              <a:buClr>
                <a:srgbClr val="FF0000"/>
              </a:buClr>
              <a:buFont typeface="Wingdings" pitchFamily="2" charset="2"/>
              <a:buChar char="Ø"/>
              <a:tabLst>
                <a:tab pos="180975" algn="l"/>
              </a:tabLst>
            </a:pPr>
            <a:r>
              <a:rPr lang="es-CL" sz="1600" b="1" smtClean="0">
                <a:latin typeface="Arial" charset="0"/>
                <a:cs typeface="Arial" charset="0"/>
              </a:rPr>
              <a:t>Se unificará criterios y sistemas de distintas instituciones fiscalizadoras para infracciones de naturaleza similar. Actualmente existe una disparidad de criterios en cuanto a la forma como fiscalizan los distintos organismos fiscalizadores y en cuanto al monto de la multas que cursan. </a:t>
            </a:r>
          </a:p>
          <a:p>
            <a:pPr marL="358775" lvl="2" indent="0" algn="just" defTabSz="255588" eaLnBrk="1" hangingPunct="1">
              <a:lnSpc>
                <a:spcPct val="80000"/>
              </a:lnSpc>
              <a:buClr>
                <a:srgbClr val="FF0000"/>
              </a:buClr>
              <a:buFont typeface="Arial" charset="0"/>
              <a:buNone/>
              <a:tabLst>
                <a:tab pos="180975" algn="l"/>
              </a:tabLst>
            </a:pPr>
            <a:endParaRPr lang="es-CL" sz="1600" b="1" smtClean="0">
              <a:latin typeface="Arial" charset="0"/>
              <a:cs typeface="Arial" charset="0"/>
            </a:endParaRPr>
          </a:p>
          <a:p>
            <a:pPr marL="358775" lvl="2" indent="0" algn="just" defTabSz="255588" eaLnBrk="1" hangingPunct="1">
              <a:lnSpc>
                <a:spcPct val="80000"/>
              </a:lnSpc>
              <a:buClr>
                <a:srgbClr val="FF0000"/>
              </a:buClr>
              <a:buFont typeface="Wingdings" pitchFamily="2" charset="2"/>
              <a:buChar char="Ø"/>
              <a:tabLst>
                <a:tab pos="180975" algn="l"/>
              </a:tabLst>
            </a:pPr>
            <a:r>
              <a:rPr lang="es-CL" sz="1600" b="1" smtClean="0">
                <a:latin typeface="Arial" charset="0"/>
                <a:cs typeface="Arial" charset="0"/>
              </a:rPr>
              <a:t>Sanciones estarán diferenciadas por gravedad de la infracción, tamaño de la empresa y por reincidencia</a:t>
            </a:r>
          </a:p>
          <a:p>
            <a:pPr marL="358775" lvl="2" indent="0" algn="just" defTabSz="255588" eaLnBrk="1" hangingPunct="1">
              <a:lnSpc>
                <a:spcPct val="80000"/>
              </a:lnSpc>
              <a:buClr>
                <a:srgbClr val="FF0000"/>
              </a:buClr>
              <a:buFont typeface="Wingdings" pitchFamily="2" charset="2"/>
              <a:buChar char="Ø"/>
              <a:tabLst>
                <a:tab pos="180975" algn="l"/>
              </a:tabLst>
            </a:pPr>
            <a:endParaRPr lang="es-CL" sz="1600" b="1" smtClean="0">
              <a:latin typeface="Arial" charset="0"/>
              <a:cs typeface="Arial" charset="0"/>
            </a:endParaRPr>
          </a:p>
          <a:p>
            <a:pPr marL="0" indent="0" algn="just" defTabSz="255588">
              <a:buClr>
                <a:srgbClr val="FF0000"/>
              </a:buClr>
              <a:buFont typeface="Arial" charset="0"/>
              <a:buNone/>
              <a:tabLst>
                <a:tab pos="180975" algn="l"/>
              </a:tabLst>
            </a:pPr>
            <a:endParaRPr lang="es-ES" sz="1600" b="1" smtClean="0">
              <a:latin typeface="Arial" charset="0"/>
              <a:cs typeface="Arial" charset="0"/>
            </a:endParaRPr>
          </a:p>
          <a:p>
            <a:pPr marL="0" indent="0" algn="just" defTabSz="255588">
              <a:buClr>
                <a:srgbClr val="FF0000"/>
              </a:buClr>
              <a:buFont typeface="Wingdings" pitchFamily="2" charset="2"/>
              <a:buNone/>
              <a:tabLst>
                <a:tab pos="180975" algn="l"/>
              </a:tabLst>
            </a:pPr>
            <a:endParaRPr lang="es-ES" sz="1400" smtClean="0">
              <a:solidFill>
                <a:schemeClr val="accent1"/>
              </a:solidFill>
              <a:latin typeface="Arial" charset="0"/>
              <a:cs typeface="Arial" charset="0"/>
            </a:endParaRPr>
          </a:p>
          <a:p>
            <a:pPr marL="0" indent="0" algn="just" defTabSz="255588">
              <a:buClr>
                <a:srgbClr val="FF0000"/>
              </a:buClr>
              <a:buFont typeface="Wingdings" pitchFamily="2" charset="2"/>
              <a:buNone/>
              <a:tabLst>
                <a:tab pos="180975" algn="l"/>
              </a:tabLst>
            </a:pPr>
            <a:endParaRPr lang="es-ES" sz="1400" smtClean="0">
              <a:latin typeface="Arial" charset="0"/>
              <a:cs typeface="Arial" charset="0"/>
            </a:endParaRPr>
          </a:p>
          <a:p>
            <a:pPr marL="0" indent="0" algn="just" defTabSz="255588">
              <a:buClr>
                <a:srgbClr val="FF0000"/>
              </a:buClr>
              <a:buFont typeface="Wingdings" pitchFamily="2" charset="2"/>
              <a:buNone/>
              <a:tabLst>
                <a:tab pos="180975" algn="l"/>
              </a:tabLst>
            </a:pPr>
            <a:endParaRPr lang="es-ES" sz="800" smtClean="0">
              <a:latin typeface="Arial" charset="0"/>
              <a:cs typeface="Arial" charset="0"/>
            </a:endParaRPr>
          </a:p>
          <a:p>
            <a:pPr marL="0" indent="0" algn="just" defTabSz="255588">
              <a:buClr>
                <a:srgbClr val="FF0000"/>
              </a:buClr>
              <a:buFont typeface="Wingdings" pitchFamily="2" charset="2"/>
              <a:buNone/>
              <a:tabLst>
                <a:tab pos="180975" algn="l"/>
              </a:tabLst>
            </a:pPr>
            <a:endParaRPr lang="es-CL" sz="1400" b="1" smtClean="0">
              <a:latin typeface="Arial" charset="0"/>
              <a:cs typeface="Arial" charset="0"/>
            </a:endParaRPr>
          </a:p>
          <a:p>
            <a:pPr marL="0" indent="0" algn="just" defTabSz="255588">
              <a:buClr>
                <a:srgbClr val="FF0000"/>
              </a:buClr>
              <a:buFont typeface="Wingdings" pitchFamily="2" charset="2"/>
              <a:buChar char="§"/>
              <a:tabLst>
                <a:tab pos="180975" algn="l"/>
              </a:tabLst>
            </a:pPr>
            <a:endParaRPr lang="es-CL" sz="1400" b="1" smtClean="0">
              <a:latin typeface="Arial" charset="0"/>
              <a:cs typeface="Arial" charset="0"/>
            </a:endParaRPr>
          </a:p>
          <a:p>
            <a:pPr marL="0" indent="0" algn="just" defTabSz="255588">
              <a:buClr>
                <a:srgbClr val="FF0000"/>
              </a:buClr>
              <a:buFont typeface="Wingdings" pitchFamily="2" charset="2"/>
              <a:buChar char="§"/>
              <a:tabLst>
                <a:tab pos="180975" algn="l"/>
              </a:tabLst>
            </a:pPr>
            <a:endParaRPr lang="es-CL" sz="1400" b="1" smtClean="0">
              <a:latin typeface="Arial" charset="0"/>
              <a:cs typeface="Arial" charset="0"/>
            </a:endParaRPr>
          </a:p>
        </p:txBody>
      </p:sp>
      <p:sp>
        <p:nvSpPr>
          <p:cNvPr id="43011" name="3 Marcador de número de diapositiva"/>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58AC7DEB-F333-4DC2-98CC-59E43F6029E9}" type="slidenum">
              <a:rPr lang="es-ES" sz="1400" b="1"/>
              <a:pPr algn="r"/>
              <a:t>21</a:t>
            </a:fld>
            <a:endParaRPr lang="es-ES" sz="1400" b="1"/>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idx="4294967295"/>
          </p:nvPr>
        </p:nvSpPr>
        <p:spPr>
          <a:xfrm>
            <a:off x="1827213" y="233363"/>
            <a:ext cx="6815137" cy="404812"/>
          </a:xfrm>
        </p:spPr>
        <p:txBody>
          <a:bodyPr/>
          <a:lstStyle/>
          <a:p>
            <a:pPr algn="l"/>
            <a:r>
              <a:rPr lang="es-CL" sz="2600" b="1" smtClean="0">
                <a:latin typeface="Arial" charset="0"/>
                <a:cs typeface="Arial" charset="0"/>
              </a:rPr>
              <a:t>11 Medidas</a:t>
            </a:r>
          </a:p>
        </p:txBody>
      </p:sp>
      <p:sp>
        <p:nvSpPr>
          <p:cNvPr id="44034" name="2 Marcador de contenido"/>
          <p:cNvSpPr>
            <a:spLocks noGrp="1"/>
          </p:cNvSpPr>
          <p:nvPr>
            <p:ph idx="4294967295"/>
          </p:nvPr>
        </p:nvSpPr>
        <p:spPr>
          <a:xfrm>
            <a:off x="1646238" y="684213"/>
            <a:ext cx="7156450" cy="6173787"/>
          </a:xfrm>
        </p:spPr>
        <p:txBody>
          <a:bodyPr/>
          <a:lstStyle/>
          <a:p>
            <a:pPr marL="180975" indent="-180975" algn="just">
              <a:buClr>
                <a:srgbClr val="FF0000"/>
              </a:buClr>
              <a:buFont typeface="Wingdings" pitchFamily="2" charset="2"/>
              <a:buNone/>
            </a:pPr>
            <a:endParaRPr lang="es-ES" sz="1400" b="1" i="1" smtClean="0">
              <a:latin typeface="Arial" charset="0"/>
              <a:cs typeface="Arial" charset="0"/>
            </a:endParaRPr>
          </a:p>
          <a:p>
            <a:pPr marL="180975" indent="-180975" algn="ctr">
              <a:buClr>
                <a:srgbClr val="FF0000"/>
              </a:buClr>
              <a:buFont typeface="Wingdings" pitchFamily="2" charset="2"/>
              <a:buNone/>
            </a:pPr>
            <a:r>
              <a:rPr lang="es-ES" sz="1600" b="1" i="1" smtClean="0">
                <a:latin typeface="Arial" charset="0"/>
                <a:cs typeface="Arial" charset="0"/>
              </a:rPr>
              <a:t>Modernización institucional (Normas y fiscalización)</a:t>
            </a:r>
          </a:p>
          <a:p>
            <a:pPr marL="180975" indent="-180975" algn="just">
              <a:buClr>
                <a:srgbClr val="FF0000"/>
              </a:buClr>
              <a:buFont typeface="Wingdings" pitchFamily="2" charset="2"/>
              <a:buNone/>
            </a:pPr>
            <a:endParaRPr lang="es-ES" sz="1400" i="1" smtClean="0">
              <a:latin typeface="Arial" charset="0"/>
              <a:cs typeface="Arial" charset="0"/>
            </a:endParaRPr>
          </a:p>
          <a:p>
            <a:pPr marL="180975" indent="-180975" algn="just">
              <a:buClr>
                <a:srgbClr val="FF0000"/>
              </a:buClr>
              <a:buFont typeface="Wingdings" pitchFamily="2" charset="2"/>
              <a:buNone/>
            </a:pPr>
            <a:r>
              <a:rPr lang="es-ES" sz="1800" b="1" i="1" smtClean="0">
                <a:solidFill>
                  <a:srgbClr val="FF0000"/>
                </a:solidFill>
                <a:latin typeface="Arial" charset="0"/>
                <a:cs typeface="Arial" charset="0"/>
              </a:rPr>
              <a:t>8. Estableceremos un Sistema Nacional de Información de Seguridad y Salud Laboral, que servirá como instrumento principal para evaluar y diseñar políticas de seguridad laboral</a:t>
            </a:r>
          </a:p>
          <a:p>
            <a:pPr marL="360363" lvl="1" indent="0" algn="just">
              <a:buClr>
                <a:srgbClr val="FF0000"/>
              </a:buClr>
              <a:buFont typeface="Courier New" pitchFamily="49" charset="0"/>
              <a:buNone/>
            </a:pPr>
            <a:endParaRPr lang="es-ES" sz="1800" i="1" smtClean="0">
              <a:latin typeface="Arial" charset="0"/>
              <a:cs typeface="Arial" charset="0"/>
            </a:endParaRPr>
          </a:p>
          <a:p>
            <a:pPr marL="360363" lvl="1" indent="0" algn="just">
              <a:buClr>
                <a:srgbClr val="FF0000"/>
              </a:buClr>
              <a:buFont typeface="Wingdings" pitchFamily="2" charset="2"/>
              <a:buChar char="Ø"/>
            </a:pPr>
            <a:r>
              <a:rPr lang="es-ES" sz="1800" smtClean="0">
                <a:latin typeface="Arial" charset="0"/>
                <a:cs typeface="Arial" charset="0"/>
              </a:rPr>
              <a:t>Este Sistema integrará estadísticas de las Mutuales con las del ISL, que hoy están dispersas. Además, incluirá información desagregada según fuente de notificación, causas de los siniestros, cobertura de la fiscalización y actividades de prevención. Se iniciará esfuerzo para incluir estadísticas de población no cubierta por el seguro, y mejorar información sobre enfermedades profesionales. Además se usarán  metodologías que nos permitan poder compararnos con otros países.</a:t>
            </a:r>
          </a:p>
          <a:p>
            <a:pPr marL="360363" lvl="1" indent="0" algn="just">
              <a:buClr>
                <a:srgbClr val="FF0000"/>
              </a:buClr>
              <a:buFont typeface="Wingdings" pitchFamily="2" charset="2"/>
              <a:buChar char="Ø"/>
            </a:pPr>
            <a:endParaRPr lang="es-ES" sz="1800" smtClean="0">
              <a:latin typeface="Arial" charset="0"/>
              <a:cs typeface="Arial" charset="0"/>
            </a:endParaRPr>
          </a:p>
          <a:p>
            <a:pPr marL="360363" lvl="1" indent="0" algn="just">
              <a:buClr>
                <a:srgbClr val="FF0000"/>
              </a:buClr>
              <a:buFont typeface="Wingdings" pitchFamily="2" charset="2"/>
              <a:buChar char="Ø"/>
            </a:pPr>
            <a:r>
              <a:rPr lang="es-ES" sz="1800" smtClean="0">
                <a:latin typeface="Arial" charset="0"/>
                <a:cs typeface="Arial" charset="0"/>
              </a:rPr>
              <a:t>SUSESO será la entidad responsable de crear y administrar el Sistema Nacional de Información de Seguridad y Salud Laboral.</a:t>
            </a:r>
          </a:p>
          <a:p>
            <a:pPr marL="360363" lvl="1" indent="0" algn="just">
              <a:buClr>
                <a:srgbClr val="FF0000"/>
              </a:buClr>
              <a:buFont typeface="Wingdings" pitchFamily="2" charset="2"/>
              <a:buChar char="Ø"/>
            </a:pPr>
            <a:endParaRPr lang="es-ES" sz="1800" smtClean="0">
              <a:latin typeface="Arial" charset="0"/>
              <a:cs typeface="Arial" charset="0"/>
            </a:endParaRPr>
          </a:p>
          <a:p>
            <a:pPr marL="360363" lvl="1" indent="0" algn="just">
              <a:buClr>
                <a:srgbClr val="FF0000"/>
              </a:buClr>
              <a:buFont typeface="Courier New" pitchFamily="49" charset="0"/>
              <a:buNone/>
            </a:pPr>
            <a:endParaRPr lang="es-ES" sz="1400" i="1" smtClean="0">
              <a:latin typeface="Arial" charset="0"/>
              <a:cs typeface="Arial" charset="0"/>
            </a:endParaRPr>
          </a:p>
          <a:p>
            <a:pPr marL="180975" indent="-180975" algn="just">
              <a:buClr>
                <a:srgbClr val="FF0000"/>
              </a:buClr>
              <a:buFont typeface="Wingdings" pitchFamily="2" charset="2"/>
              <a:buNone/>
            </a:pPr>
            <a:endParaRPr lang="es-ES" sz="1400" i="1" smtClean="0">
              <a:latin typeface="Arial" charset="0"/>
              <a:cs typeface="Arial" charset="0"/>
            </a:endParaRPr>
          </a:p>
          <a:p>
            <a:pPr marL="180975" indent="-180975" algn="just">
              <a:buClr>
                <a:srgbClr val="FF0000"/>
              </a:buClr>
              <a:buFont typeface="Wingdings" pitchFamily="2" charset="2"/>
              <a:buNone/>
            </a:pPr>
            <a:endParaRPr lang="es-ES" sz="1200" smtClean="0">
              <a:latin typeface="Arial" charset="0"/>
              <a:cs typeface="Arial" charset="0"/>
            </a:endParaRPr>
          </a:p>
          <a:p>
            <a:pPr marL="2071688" lvl="2" indent="-457200" algn="just">
              <a:buClr>
                <a:srgbClr val="FF0000"/>
              </a:buClr>
              <a:buFont typeface="Arial" charset="0"/>
              <a:buNone/>
            </a:pPr>
            <a:endParaRPr lang="es-ES" sz="1200" smtClean="0">
              <a:latin typeface="Arial" charset="0"/>
              <a:cs typeface="Arial" charset="0"/>
            </a:endParaRPr>
          </a:p>
          <a:p>
            <a:pPr marL="180975" indent="-180975" algn="just">
              <a:buClr>
                <a:srgbClr val="FF0000"/>
              </a:buClr>
              <a:buFont typeface="Wingdings" pitchFamily="2" charset="2"/>
              <a:buNone/>
            </a:pPr>
            <a:endParaRPr lang="es-ES" sz="1400" smtClean="0">
              <a:latin typeface="Arial" charset="0"/>
              <a:cs typeface="Arial" charset="0"/>
            </a:endParaRPr>
          </a:p>
          <a:p>
            <a:pPr marL="180975" indent="-180975" algn="just">
              <a:buClr>
                <a:srgbClr val="FF0000"/>
              </a:buClr>
              <a:buFont typeface="Wingdings" pitchFamily="2" charset="2"/>
              <a:buNone/>
            </a:pPr>
            <a:endParaRPr lang="es-ES" sz="1400" smtClean="0">
              <a:latin typeface="Arial" charset="0"/>
              <a:cs typeface="Arial" charset="0"/>
            </a:endParaRPr>
          </a:p>
          <a:p>
            <a:pPr marL="180975" indent="-180975" algn="just">
              <a:buClr>
                <a:srgbClr val="FF0000"/>
              </a:buClr>
              <a:buFont typeface="Wingdings" pitchFamily="2" charset="2"/>
              <a:buChar char="§"/>
            </a:pPr>
            <a:endParaRPr lang="es-ES" sz="1400" smtClean="0">
              <a:latin typeface="Arial" charset="0"/>
              <a:cs typeface="Arial" charset="0"/>
            </a:endParaRPr>
          </a:p>
          <a:p>
            <a:pPr marL="180975" indent="-180975" algn="just">
              <a:buClr>
                <a:srgbClr val="FF0000"/>
              </a:buClr>
              <a:buFont typeface="Wingdings" pitchFamily="2" charset="2"/>
              <a:buChar char="§"/>
            </a:pPr>
            <a:endParaRPr lang="es-ES" sz="1400" smtClean="0">
              <a:latin typeface="Arial" charset="0"/>
              <a:cs typeface="Arial" charset="0"/>
            </a:endParaRPr>
          </a:p>
          <a:p>
            <a:pPr marL="180975" indent="-180975" algn="just">
              <a:buClr>
                <a:srgbClr val="FF0000"/>
              </a:buClr>
              <a:buFont typeface="Wingdings" pitchFamily="2" charset="2"/>
              <a:buNone/>
            </a:pPr>
            <a:endParaRPr lang="es-ES" sz="1400" smtClean="0">
              <a:latin typeface="Arial" charset="0"/>
              <a:cs typeface="Arial" charset="0"/>
            </a:endParaRPr>
          </a:p>
          <a:p>
            <a:pPr marL="180975" indent="-180975" algn="just">
              <a:buClr>
                <a:srgbClr val="FF0000"/>
              </a:buClr>
              <a:buFont typeface="Wingdings" pitchFamily="2" charset="2"/>
              <a:buNone/>
            </a:pPr>
            <a:endParaRPr lang="es-ES" sz="1400" smtClean="0">
              <a:latin typeface="Arial" charset="0"/>
              <a:cs typeface="Arial" charset="0"/>
            </a:endParaRPr>
          </a:p>
          <a:p>
            <a:pPr marL="180975" indent="-180975" algn="just">
              <a:buClr>
                <a:srgbClr val="FF0000"/>
              </a:buClr>
              <a:buFont typeface="Wingdings" pitchFamily="2" charset="2"/>
              <a:buNone/>
            </a:pPr>
            <a:endParaRPr lang="es-ES" sz="800" smtClean="0">
              <a:latin typeface="Arial" charset="0"/>
              <a:cs typeface="Arial" charset="0"/>
            </a:endParaRPr>
          </a:p>
          <a:p>
            <a:pPr marL="180975" indent="-180975" algn="just">
              <a:buClr>
                <a:srgbClr val="FF0000"/>
              </a:buClr>
              <a:buFont typeface="Wingdings" pitchFamily="2" charset="2"/>
              <a:buNone/>
            </a:pPr>
            <a:endParaRPr lang="es-CL" sz="1400" b="1" smtClean="0">
              <a:latin typeface="Arial" charset="0"/>
              <a:cs typeface="Arial" charset="0"/>
            </a:endParaRPr>
          </a:p>
          <a:p>
            <a:pPr marL="180975" indent="-180975" algn="just">
              <a:buClr>
                <a:srgbClr val="FF0000"/>
              </a:buClr>
              <a:buFont typeface="Wingdings" pitchFamily="2" charset="2"/>
              <a:buChar char="§"/>
            </a:pPr>
            <a:endParaRPr lang="es-CL" sz="1400" b="1" smtClean="0">
              <a:latin typeface="Arial" charset="0"/>
              <a:cs typeface="Arial" charset="0"/>
            </a:endParaRPr>
          </a:p>
          <a:p>
            <a:pPr marL="180975" indent="-180975" algn="just">
              <a:buClr>
                <a:srgbClr val="FF0000"/>
              </a:buClr>
              <a:buFont typeface="Wingdings" pitchFamily="2" charset="2"/>
              <a:buChar char="§"/>
            </a:pPr>
            <a:endParaRPr lang="es-CL" sz="1400" b="1" smtClean="0">
              <a:latin typeface="Arial" charset="0"/>
              <a:cs typeface="Arial" charset="0"/>
            </a:endParaRPr>
          </a:p>
        </p:txBody>
      </p:sp>
      <p:sp>
        <p:nvSpPr>
          <p:cNvPr id="44035" name="3 Marcador de número de diapositiva"/>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94D2FE01-E2FB-4180-88F6-38B410EFD626}" type="slidenum">
              <a:rPr lang="es-ES" sz="1400" b="1"/>
              <a:pPr algn="r"/>
              <a:t>22</a:t>
            </a:fld>
            <a:endParaRPr lang="es-ES" sz="1400" b="1"/>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Título"/>
          <p:cNvSpPr>
            <a:spLocks noGrp="1"/>
          </p:cNvSpPr>
          <p:nvPr>
            <p:ph type="title" idx="4294967295"/>
          </p:nvPr>
        </p:nvSpPr>
        <p:spPr>
          <a:xfrm>
            <a:off x="1827213" y="188913"/>
            <a:ext cx="6815137" cy="539750"/>
          </a:xfrm>
        </p:spPr>
        <p:txBody>
          <a:bodyPr/>
          <a:lstStyle/>
          <a:p>
            <a:pPr algn="l"/>
            <a:r>
              <a:rPr lang="es-CL" sz="2600" b="1" smtClean="0">
                <a:latin typeface="Arial" charset="0"/>
                <a:cs typeface="Arial" charset="0"/>
              </a:rPr>
              <a:t>11 Medidas</a:t>
            </a:r>
          </a:p>
        </p:txBody>
      </p:sp>
      <p:sp>
        <p:nvSpPr>
          <p:cNvPr id="45058" name="2 Marcador de contenido"/>
          <p:cNvSpPr>
            <a:spLocks noGrp="1"/>
          </p:cNvSpPr>
          <p:nvPr>
            <p:ph idx="4294967295"/>
          </p:nvPr>
        </p:nvSpPr>
        <p:spPr>
          <a:xfrm>
            <a:off x="1646238" y="684213"/>
            <a:ext cx="7156450" cy="5535612"/>
          </a:xfrm>
        </p:spPr>
        <p:txBody>
          <a:bodyPr/>
          <a:lstStyle/>
          <a:p>
            <a:pPr marL="609600" indent="-609600" algn="just">
              <a:buClr>
                <a:srgbClr val="FF0000"/>
              </a:buClr>
              <a:buFont typeface="Wingdings" pitchFamily="2" charset="2"/>
              <a:buNone/>
              <a:tabLst>
                <a:tab pos="627063" algn="l"/>
              </a:tabLst>
            </a:pPr>
            <a:endParaRPr lang="es-ES" sz="1600" smtClean="0">
              <a:latin typeface="Arial" charset="0"/>
              <a:cs typeface="Arial" charset="0"/>
            </a:endParaRPr>
          </a:p>
          <a:p>
            <a:pPr marL="609600" indent="-609600" algn="ctr">
              <a:buClr>
                <a:srgbClr val="FF0000"/>
              </a:buClr>
              <a:buFont typeface="Wingdings" pitchFamily="2" charset="2"/>
              <a:buNone/>
              <a:tabLst>
                <a:tab pos="627063" algn="l"/>
              </a:tabLst>
            </a:pPr>
            <a:r>
              <a:rPr lang="es-ES" sz="1600" b="1" i="1" smtClean="0">
                <a:latin typeface="Arial" charset="0"/>
                <a:cs typeface="Arial" charset="0"/>
              </a:rPr>
              <a:t>Prevención</a:t>
            </a:r>
          </a:p>
          <a:p>
            <a:pPr marL="609600" indent="-609600">
              <a:buClr>
                <a:srgbClr val="FF0000"/>
              </a:buClr>
              <a:buFont typeface="Wingdings" pitchFamily="2" charset="2"/>
              <a:buNone/>
              <a:tabLst>
                <a:tab pos="627063" algn="l"/>
              </a:tabLst>
            </a:pPr>
            <a:endParaRPr lang="es-ES" sz="1600" b="1" i="1" smtClean="0">
              <a:latin typeface="Arial" charset="0"/>
              <a:cs typeface="Arial" charset="0"/>
            </a:endParaRPr>
          </a:p>
          <a:p>
            <a:pPr marL="609600" indent="-609600">
              <a:buClr>
                <a:srgbClr val="FF0000"/>
              </a:buClr>
              <a:buFont typeface="Wingdings" pitchFamily="2" charset="2"/>
              <a:buNone/>
              <a:tabLst>
                <a:tab pos="627063" algn="l"/>
              </a:tabLst>
            </a:pPr>
            <a:endParaRPr lang="es-ES" sz="1600" b="1" i="1" smtClean="0">
              <a:latin typeface="Arial" charset="0"/>
              <a:cs typeface="Arial" charset="0"/>
            </a:endParaRPr>
          </a:p>
          <a:p>
            <a:pPr marL="361950" lvl="1" indent="-4763" algn="just">
              <a:buClr>
                <a:srgbClr val="FF0000"/>
              </a:buClr>
              <a:buFont typeface="Courier New" pitchFamily="49" charset="0"/>
              <a:buNone/>
              <a:tabLst>
                <a:tab pos="627063" algn="l"/>
              </a:tabLst>
            </a:pPr>
            <a:r>
              <a:rPr lang="es-CL" sz="1800" b="1" i="1" smtClean="0">
                <a:solidFill>
                  <a:srgbClr val="FF0000"/>
                </a:solidFill>
                <a:latin typeface="Arial" charset="0"/>
                <a:cs typeface="Arial" charset="0"/>
              </a:rPr>
              <a:t>9.  Estableceremos la obligación  de designar un monitor en prevención para empresas con menos de 26 y hasta 10 trabajadores</a:t>
            </a:r>
            <a:r>
              <a:rPr lang="es-CL" sz="1800" smtClean="0">
                <a:latin typeface="Arial" charset="0"/>
                <a:cs typeface="Arial" charset="0"/>
              </a:rPr>
              <a:t> </a:t>
            </a:r>
          </a:p>
          <a:p>
            <a:pPr marL="361950" lvl="1" indent="-4763" algn="just">
              <a:buClr>
                <a:srgbClr val="FF0000"/>
              </a:buClr>
              <a:buFont typeface="Arial" charset="0"/>
              <a:buNone/>
              <a:tabLst>
                <a:tab pos="627063" algn="l"/>
              </a:tabLst>
            </a:pPr>
            <a:endParaRPr lang="es-CL" sz="1800" smtClean="0">
              <a:latin typeface="Arial" charset="0"/>
              <a:cs typeface="Arial" charset="0"/>
            </a:endParaRPr>
          </a:p>
          <a:p>
            <a:pPr marL="627063" lvl="2" indent="-265113" algn="just">
              <a:buClr>
                <a:srgbClr val="FF0000"/>
              </a:buClr>
              <a:buFont typeface="Wingdings" pitchFamily="2" charset="2"/>
              <a:buChar char="Ø"/>
              <a:tabLst>
                <a:tab pos="627063" algn="l"/>
              </a:tabLst>
            </a:pPr>
            <a:r>
              <a:rPr lang="es-CL" sz="1800" smtClean="0">
                <a:latin typeface="Arial" charset="0"/>
                <a:cs typeface="Arial" charset="0"/>
              </a:rPr>
              <a:t>El monitor deberá ser un trabajador de la empresa respectiva, y será elegido por los propios trabajadores.</a:t>
            </a:r>
          </a:p>
          <a:p>
            <a:pPr marL="627063" lvl="2" indent="-265113" algn="just">
              <a:buClr>
                <a:srgbClr val="FF0000"/>
              </a:buClr>
              <a:buFont typeface="Wingdings" pitchFamily="2" charset="2"/>
              <a:buChar char="Ø"/>
              <a:tabLst>
                <a:tab pos="627063" algn="l"/>
              </a:tabLst>
            </a:pPr>
            <a:endParaRPr lang="es-CL" sz="1800" smtClean="0">
              <a:latin typeface="Arial" charset="0"/>
              <a:cs typeface="Arial" charset="0"/>
            </a:endParaRPr>
          </a:p>
          <a:p>
            <a:pPr marL="627063" lvl="2" indent="-265113" algn="just">
              <a:buClr>
                <a:srgbClr val="FF0000"/>
              </a:buClr>
              <a:buFont typeface="Wingdings" pitchFamily="2" charset="2"/>
              <a:buChar char="Ø"/>
              <a:tabLst>
                <a:tab pos="627063" algn="l"/>
              </a:tabLst>
            </a:pPr>
            <a:r>
              <a:rPr lang="es-CL" sz="1800" smtClean="0">
                <a:latin typeface="Arial" charset="0"/>
                <a:cs typeface="Arial" charset="0"/>
              </a:rPr>
              <a:t>Las funciones del monitor incluirán el participar en la planificación de acciones tendientes a evitar riesgos laborales; y colaborar en la investigación de accidentes.  </a:t>
            </a:r>
          </a:p>
          <a:p>
            <a:pPr marL="627063" lvl="2" indent="-265113" algn="just">
              <a:buClr>
                <a:srgbClr val="FF0000"/>
              </a:buClr>
              <a:buFont typeface="Arial" charset="0"/>
              <a:buNone/>
              <a:tabLst>
                <a:tab pos="627063" algn="l"/>
              </a:tabLst>
            </a:pPr>
            <a:endParaRPr lang="es-CL" sz="1800" smtClean="0">
              <a:latin typeface="Arial" charset="0"/>
              <a:cs typeface="Arial" charset="0"/>
            </a:endParaRPr>
          </a:p>
          <a:p>
            <a:pPr marL="361950" lvl="1" indent="-4763">
              <a:buClr>
                <a:srgbClr val="FF0000"/>
              </a:buClr>
              <a:buFont typeface="Wingdings" pitchFamily="2" charset="2"/>
              <a:buChar char="Ø"/>
              <a:tabLst>
                <a:tab pos="627063" algn="l"/>
              </a:tabLst>
            </a:pPr>
            <a:endParaRPr lang="es-CL" sz="1800" i="1" smtClean="0">
              <a:solidFill>
                <a:schemeClr val="accent1"/>
              </a:solidFill>
              <a:latin typeface="Arial" charset="0"/>
              <a:cs typeface="Arial" charset="0"/>
            </a:endParaRPr>
          </a:p>
          <a:p>
            <a:pPr marL="609600" indent="-609600" algn="just">
              <a:buClr>
                <a:srgbClr val="FF0000"/>
              </a:buClr>
              <a:buFont typeface="Wingdings" pitchFamily="2" charset="2"/>
              <a:buNone/>
              <a:tabLst>
                <a:tab pos="627063" algn="l"/>
              </a:tabLst>
            </a:pPr>
            <a:endParaRPr lang="es-ES" sz="1400" i="1" smtClean="0">
              <a:latin typeface="Arial" charset="0"/>
              <a:cs typeface="Arial" charset="0"/>
            </a:endParaRPr>
          </a:p>
          <a:p>
            <a:pPr marL="609600" indent="-609600" algn="just">
              <a:buClr>
                <a:srgbClr val="FF0000"/>
              </a:buClr>
              <a:buFont typeface="Wingdings" pitchFamily="2" charset="2"/>
              <a:buChar char="§"/>
              <a:tabLst>
                <a:tab pos="627063" algn="l"/>
              </a:tabLst>
            </a:pPr>
            <a:endParaRPr lang="es-ES" sz="1400" smtClean="0">
              <a:latin typeface="Arial" charset="0"/>
              <a:cs typeface="Arial" charset="0"/>
            </a:endParaRPr>
          </a:p>
          <a:p>
            <a:pPr marL="609600" indent="-609600" algn="just">
              <a:buClr>
                <a:srgbClr val="FF0000"/>
              </a:buClr>
              <a:buFont typeface="Wingdings" pitchFamily="2" charset="2"/>
              <a:buChar char="§"/>
              <a:tabLst>
                <a:tab pos="627063" algn="l"/>
              </a:tabLst>
            </a:pPr>
            <a:endParaRPr lang="es-ES" sz="1400" smtClean="0">
              <a:latin typeface="Arial" charset="0"/>
              <a:cs typeface="Arial" charset="0"/>
            </a:endParaRPr>
          </a:p>
          <a:p>
            <a:pPr marL="609600" indent="-609600" algn="just">
              <a:buClr>
                <a:srgbClr val="FF0000"/>
              </a:buClr>
              <a:buFont typeface="Wingdings" pitchFamily="2" charset="2"/>
              <a:buNone/>
              <a:tabLst>
                <a:tab pos="627063" algn="l"/>
              </a:tabLst>
            </a:pPr>
            <a:endParaRPr lang="es-ES" sz="1400" smtClean="0">
              <a:latin typeface="Arial" charset="0"/>
              <a:cs typeface="Arial" charset="0"/>
            </a:endParaRPr>
          </a:p>
          <a:p>
            <a:pPr marL="609600" indent="-609600" algn="just">
              <a:buClr>
                <a:srgbClr val="FF0000"/>
              </a:buClr>
              <a:buFont typeface="Wingdings" pitchFamily="2" charset="2"/>
              <a:buNone/>
              <a:tabLst>
                <a:tab pos="627063" algn="l"/>
              </a:tabLst>
            </a:pPr>
            <a:endParaRPr lang="es-ES" sz="1400" smtClean="0">
              <a:latin typeface="Arial" charset="0"/>
              <a:cs typeface="Arial" charset="0"/>
            </a:endParaRPr>
          </a:p>
          <a:p>
            <a:pPr marL="609600" indent="-609600" algn="just">
              <a:buClr>
                <a:srgbClr val="FF0000"/>
              </a:buClr>
              <a:buFont typeface="Wingdings" pitchFamily="2" charset="2"/>
              <a:buNone/>
              <a:tabLst>
                <a:tab pos="627063" algn="l"/>
              </a:tabLst>
            </a:pPr>
            <a:endParaRPr lang="es-ES" sz="800" smtClean="0">
              <a:latin typeface="Arial" charset="0"/>
              <a:cs typeface="Arial" charset="0"/>
            </a:endParaRPr>
          </a:p>
          <a:p>
            <a:pPr marL="609600" indent="-609600" algn="just">
              <a:buClr>
                <a:srgbClr val="FF0000"/>
              </a:buClr>
              <a:buFont typeface="Wingdings" pitchFamily="2" charset="2"/>
              <a:buNone/>
              <a:tabLst>
                <a:tab pos="627063" algn="l"/>
              </a:tabLst>
            </a:pPr>
            <a:endParaRPr lang="es-CL" sz="1400" b="1" smtClean="0">
              <a:latin typeface="Arial" charset="0"/>
              <a:cs typeface="Arial" charset="0"/>
            </a:endParaRPr>
          </a:p>
          <a:p>
            <a:pPr marL="609600" indent="-609600" algn="just">
              <a:buClr>
                <a:srgbClr val="FF0000"/>
              </a:buClr>
              <a:buFont typeface="Wingdings" pitchFamily="2" charset="2"/>
              <a:buChar char="§"/>
              <a:tabLst>
                <a:tab pos="627063" algn="l"/>
              </a:tabLst>
            </a:pPr>
            <a:endParaRPr lang="es-CL" sz="1400" b="1" smtClean="0">
              <a:latin typeface="Arial" charset="0"/>
              <a:cs typeface="Arial" charset="0"/>
            </a:endParaRPr>
          </a:p>
          <a:p>
            <a:pPr marL="609600" indent="-609600" algn="just">
              <a:buClr>
                <a:srgbClr val="FF0000"/>
              </a:buClr>
              <a:buFont typeface="Wingdings" pitchFamily="2" charset="2"/>
              <a:buChar char="§"/>
              <a:tabLst>
                <a:tab pos="627063" algn="l"/>
              </a:tabLst>
            </a:pPr>
            <a:endParaRPr lang="es-CL" sz="1400" b="1" smtClean="0">
              <a:latin typeface="Arial" charset="0"/>
              <a:cs typeface="Arial" charset="0"/>
            </a:endParaRPr>
          </a:p>
        </p:txBody>
      </p:sp>
      <p:sp>
        <p:nvSpPr>
          <p:cNvPr id="45059" name="3 Marcador de número de diapositiva"/>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06A5AC45-66E4-4A28-8749-99577AD427FA}" type="slidenum">
              <a:rPr lang="es-ES" sz="1400" b="1"/>
              <a:pPr algn="r"/>
              <a:t>23</a:t>
            </a:fld>
            <a:endParaRPr lang="es-ES" sz="1400" b="1"/>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Título"/>
          <p:cNvSpPr>
            <a:spLocks noGrp="1"/>
          </p:cNvSpPr>
          <p:nvPr>
            <p:ph type="title" idx="4294967295"/>
          </p:nvPr>
        </p:nvSpPr>
        <p:spPr>
          <a:xfrm>
            <a:off x="1827213" y="142875"/>
            <a:ext cx="6815137" cy="495300"/>
          </a:xfrm>
        </p:spPr>
        <p:txBody>
          <a:bodyPr/>
          <a:lstStyle/>
          <a:p>
            <a:pPr algn="l"/>
            <a:r>
              <a:rPr lang="es-CL" sz="2600" b="1" smtClean="0">
                <a:latin typeface="Arial" charset="0"/>
                <a:cs typeface="Arial" charset="0"/>
              </a:rPr>
              <a:t>11 Medidas</a:t>
            </a:r>
          </a:p>
        </p:txBody>
      </p:sp>
      <p:sp>
        <p:nvSpPr>
          <p:cNvPr id="46082" name="2 Marcador de contenido"/>
          <p:cNvSpPr>
            <a:spLocks noGrp="1"/>
          </p:cNvSpPr>
          <p:nvPr>
            <p:ph idx="4294967295"/>
          </p:nvPr>
        </p:nvSpPr>
        <p:spPr>
          <a:xfrm>
            <a:off x="1646238" y="638175"/>
            <a:ext cx="7246937" cy="5986463"/>
          </a:xfrm>
        </p:spPr>
        <p:txBody>
          <a:bodyPr/>
          <a:lstStyle/>
          <a:p>
            <a:pPr marL="609600" indent="-609600" algn="ctr">
              <a:buClr>
                <a:srgbClr val="FF0000"/>
              </a:buClr>
              <a:buFont typeface="Wingdings" pitchFamily="2" charset="2"/>
              <a:buNone/>
              <a:tabLst>
                <a:tab pos="712788" algn="l"/>
              </a:tabLst>
            </a:pPr>
            <a:r>
              <a:rPr lang="es-ES" sz="1600" b="1" i="1" smtClean="0">
                <a:latin typeface="Arial" charset="0"/>
                <a:cs typeface="Arial" charset="0"/>
              </a:rPr>
              <a:t>Prevención</a:t>
            </a:r>
          </a:p>
          <a:p>
            <a:pPr marL="890588" lvl="1" indent="-533400">
              <a:buClr>
                <a:srgbClr val="FF0000"/>
              </a:buClr>
              <a:buFont typeface="Arial" charset="0"/>
              <a:buNone/>
              <a:tabLst>
                <a:tab pos="712788" algn="l"/>
              </a:tabLst>
            </a:pPr>
            <a:endParaRPr lang="es-CL" sz="800" b="1" i="1" smtClean="0">
              <a:solidFill>
                <a:srgbClr val="FF0000"/>
              </a:solidFill>
              <a:latin typeface="Arial" charset="0"/>
              <a:cs typeface="Arial" charset="0"/>
            </a:endParaRPr>
          </a:p>
          <a:p>
            <a:pPr marL="890588" lvl="1" indent="-533400">
              <a:buClr>
                <a:srgbClr val="FF0000"/>
              </a:buClr>
              <a:buFont typeface="Arial" charset="0"/>
              <a:buNone/>
              <a:tabLst>
                <a:tab pos="712788" algn="l"/>
              </a:tabLst>
            </a:pPr>
            <a:endParaRPr lang="es-CL" sz="800" b="1" i="1" smtClean="0">
              <a:solidFill>
                <a:srgbClr val="FF0000"/>
              </a:solidFill>
              <a:latin typeface="Arial" charset="0"/>
              <a:cs typeface="Arial" charset="0"/>
            </a:endParaRPr>
          </a:p>
          <a:p>
            <a:pPr marL="890588" lvl="1" indent="-533400" algn="just">
              <a:buClr>
                <a:srgbClr val="FF0000"/>
              </a:buClr>
              <a:buFont typeface="Arial" charset="0"/>
              <a:buNone/>
              <a:tabLst>
                <a:tab pos="712788" algn="l"/>
              </a:tabLst>
            </a:pPr>
            <a:r>
              <a:rPr lang="es-CL" sz="1800" b="1" i="1" smtClean="0">
                <a:solidFill>
                  <a:srgbClr val="FF0000"/>
                </a:solidFill>
                <a:latin typeface="Arial" charset="0"/>
                <a:cs typeface="Arial" charset="0"/>
              </a:rPr>
              <a:t>10. Estableceremos un Fondo Concursable para capacitar en prevención a las Pymes</a:t>
            </a:r>
          </a:p>
          <a:p>
            <a:pPr marL="890588" lvl="1" indent="-533400" algn="just">
              <a:buClr>
                <a:srgbClr val="FF0000"/>
              </a:buClr>
              <a:buFont typeface="Courier New" pitchFamily="49" charset="0"/>
              <a:buNone/>
              <a:tabLst>
                <a:tab pos="712788" algn="l"/>
              </a:tabLst>
            </a:pPr>
            <a:endParaRPr lang="es-CL" sz="1800" b="1" smtClean="0">
              <a:solidFill>
                <a:srgbClr val="FF0000"/>
              </a:solidFill>
              <a:latin typeface="Arial" charset="0"/>
              <a:cs typeface="Arial" charset="0"/>
            </a:endParaRPr>
          </a:p>
          <a:p>
            <a:pPr marL="890588" lvl="1" indent="-533400" algn="just">
              <a:buClr>
                <a:srgbClr val="FF0000"/>
              </a:buClr>
              <a:buFont typeface="Wingdings" pitchFamily="2" charset="2"/>
              <a:buChar char="Ø"/>
              <a:tabLst>
                <a:tab pos="712788" algn="l"/>
              </a:tabLst>
            </a:pPr>
            <a:r>
              <a:rPr lang="es-CL" sz="1800" smtClean="0">
                <a:latin typeface="Arial" charset="0"/>
                <a:cs typeface="Arial" charset="0"/>
              </a:rPr>
              <a:t>Este  Fondo Concursable de Educación en Seguridad Laboral se constituirá con aportes del presupuesto público y, eventualmente, las entidades administradoras del seguro de accidentes del trabajo y enfermedades profesionales. </a:t>
            </a:r>
          </a:p>
          <a:p>
            <a:pPr marL="890588" lvl="1" indent="-533400" algn="just">
              <a:buClr>
                <a:srgbClr val="FF0000"/>
              </a:buClr>
              <a:buFont typeface="Wingdings" pitchFamily="2" charset="2"/>
              <a:buChar char="Ø"/>
              <a:tabLst>
                <a:tab pos="712788" algn="l"/>
              </a:tabLst>
            </a:pPr>
            <a:endParaRPr lang="es-CL" sz="1800" smtClean="0">
              <a:latin typeface="Arial" charset="0"/>
              <a:cs typeface="Arial" charset="0"/>
            </a:endParaRPr>
          </a:p>
          <a:p>
            <a:pPr marL="890588" lvl="1" indent="-533400" algn="just">
              <a:buClr>
                <a:srgbClr val="FF0000"/>
              </a:buClr>
              <a:buFont typeface="Wingdings" pitchFamily="2" charset="2"/>
              <a:buChar char="Ø"/>
              <a:tabLst>
                <a:tab pos="712788" algn="l"/>
              </a:tabLst>
            </a:pPr>
            <a:r>
              <a:rPr lang="es-CL" sz="1800" smtClean="0">
                <a:latin typeface="Arial" charset="0"/>
                <a:cs typeface="Arial" charset="0"/>
              </a:rPr>
              <a:t>Podrán concursar por estos fondos entidades (incluyendo sindicatos, Comités Paritarios, gremios de Pyme, y asociaciones de trabajadores por cuenta propia) con proyectos destinados a mejorar la capacitación en materias de seguridad y salud laboral de trabajadores en empresas medianas y pequeñas. </a:t>
            </a:r>
          </a:p>
          <a:p>
            <a:pPr marL="890588" lvl="1" indent="-533400" algn="just">
              <a:buClr>
                <a:srgbClr val="FF0000"/>
              </a:buClr>
              <a:buFont typeface="Wingdings" pitchFamily="2" charset="2"/>
              <a:buChar char="Ø"/>
              <a:tabLst>
                <a:tab pos="712788" algn="l"/>
              </a:tabLst>
            </a:pPr>
            <a:endParaRPr lang="es-CL" sz="1800" smtClean="0">
              <a:latin typeface="Arial" charset="0"/>
              <a:cs typeface="Arial" charset="0"/>
            </a:endParaRPr>
          </a:p>
          <a:p>
            <a:pPr marL="890588" lvl="1" indent="-533400" algn="just">
              <a:buClr>
                <a:srgbClr val="FF0000"/>
              </a:buClr>
              <a:buFont typeface="Wingdings" pitchFamily="2" charset="2"/>
              <a:buChar char="Ø"/>
              <a:tabLst>
                <a:tab pos="712788" algn="l"/>
              </a:tabLst>
            </a:pPr>
            <a:r>
              <a:rPr lang="es-CL" sz="1800" smtClean="0">
                <a:latin typeface="Arial" charset="0"/>
                <a:cs typeface="Arial" charset="0"/>
              </a:rPr>
              <a:t>La ejecución de los proyectos podrá ser contratada con las propias entidades administradoras o con terceros. </a:t>
            </a:r>
          </a:p>
          <a:p>
            <a:pPr marL="890588" lvl="1" indent="-533400" algn="just">
              <a:buClr>
                <a:srgbClr val="FF0000"/>
              </a:buClr>
              <a:buFont typeface="Wingdings" pitchFamily="2" charset="2"/>
              <a:buChar char="Ø"/>
              <a:tabLst>
                <a:tab pos="712788" algn="l"/>
              </a:tabLst>
            </a:pPr>
            <a:endParaRPr lang="es-CL" sz="1800" smtClean="0">
              <a:latin typeface="Arial" charset="0"/>
              <a:cs typeface="Arial" charset="0"/>
            </a:endParaRPr>
          </a:p>
          <a:p>
            <a:pPr marL="890588" lvl="1" indent="-533400" algn="just">
              <a:buClr>
                <a:srgbClr val="FF0000"/>
              </a:buClr>
              <a:buFont typeface="Wingdings" pitchFamily="2" charset="2"/>
              <a:buChar char="Ø"/>
              <a:tabLst>
                <a:tab pos="712788" algn="l"/>
              </a:tabLst>
            </a:pPr>
            <a:endParaRPr lang="es-CL" sz="1400" smtClean="0">
              <a:latin typeface="Arial" charset="0"/>
              <a:cs typeface="Arial" charset="0"/>
            </a:endParaRPr>
          </a:p>
          <a:p>
            <a:pPr marL="609600" indent="-609600" algn="just" eaLnBrk="1" hangingPunct="1">
              <a:buClr>
                <a:srgbClr val="FF0000"/>
              </a:buClr>
              <a:buFont typeface="Wingdings" pitchFamily="2" charset="2"/>
              <a:buNone/>
              <a:tabLst>
                <a:tab pos="712788" algn="l"/>
              </a:tabLst>
            </a:pPr>
            <a:r>
              <a:rPr lang="es-ES_tradnl" sz="1400" b="1" i="1" smtClean="0">
                <a:solidFill>
                  <a:srgbClr val="FF0000"/>
                </a:solidFill>
                <a:latin typeface="Arial" charset="0"/>
                <a:cs typeface="Arial" charset="0"/>
              </a:rPr>
              <a:t> </a:t>
            </a:r>
            <a:r>
              <a:rPr lang="es-CL" sz="1400" b="1" i="1" smtClean="0">
                <a:solidFill>
                  <a:srgbClr val="FF0000"/>
                </a:solidFill>
                <a:latin typeface="Arial" charset="0"/>
                <a:cs typeface="Arial" charset="0"/>
              </a:rPr>
              <a:t> </a:t>
            </a:r>
          </a:p>
          <a:p>
            <a:pPr marL="627063" lvl="2" indent="-269875" algn="just">
              <a:buClr>
                <a:srgbClr val="FF0000"/>
              </a:buClr>
              <a:buFont typeface="Wingdings" pitchFamily="2" charset="2"/>
              <a:buChar char="Ø"/>
              <a:tabLst>
                <a:tab pos="712788" algn="l"/>
              </a:tabLst>
            </a:pPr>
            <a:endParaRPr lang="es-CL" sz="1400" smtClean="0">
              <a:latin typeface="Arial" charset="0"/>
              <a:cs typeface="Arial" charset="0"/>
            </a:endParaRPr>
          </a:p>
          <a:p>
            <a:pPr marL="890588" lvl="1" indent="-533400">
              <a:buClr>
                <a:srgbClr val="FF0000"/>
              </a:buClr>
              <a:buFont typeface="Wingdings" pitchFamily="2" charset="2"/>
              <a:buNone/>
              <a:tabLst>
                <a:tab pos="712788" algn="l"/>
              </a:tabLst>
            </a:pPr>
            <a:r>
              <a:rPr lang="es-CL" sz="1400" smtClean="0">
                <a:solidFill>
                  <a:srgbClr val="FF0000"/>
                </a:solidFill>
                <a:latin typeface="Arial" charset="0"/>
                <a:cs typeface="Arial" charset="0"/>
              </a:rPr>
              <a:t> </a:t>
            </a:r>
          </a:p>
          <a:p>
            <a:pPr marL="890588" lvl="1" indent="-533400">
              <a:buClr>
                <a:srgbClr val="FF0000"/>
              </a:buClr>
              <a:buFont typeface="Arial" charset="0"/>
              <a:buNone/>
              <a:tabLst>
                <a:tab pos="712788" algn="l"/>
              </a:tabLst>
            </a:pPr>
            <a:r>
              <a:rPr lang="es-CL" sz="1400" b="1" i="1" smtClean="0">
                <a:solidFill>
                  <a:srgbClr val="FF0000"/>
                </a:solidFill>
                <a:latin typeface="Arial" charset="0"/>
                <a:cs typeface="Arial" charset="0"/>
              </a:rPr>
              <a:t>  </a:t>
            </a:r>
            <a:endParaRPr lang="es-CL" sz="1400" smtClean="0">
              <a:solidFill>
                <a:schemeClr val="accent1"/>
              </a:solidFill>
              <a:latin typeface="Arial" charset="0"/>
              <a:cs typeface="Arial" charset="0"/>
            </a:endParaRPr>
          </a:p>
          <a:p>
            <a:pPr marL="890588" lvl="1" indent="-533400">
              <a:buClr>
                <a:srgbClr val="FF0000"/>
              </a:buClr>
              <a:buFont typeface="Courier New" pitchFamily="49" charset="0"/>
              <a:buNone/>
              <a:tabLst>
                <a:tab pos="712788" algn="l"/>
              </a:tabLst>
            </a:pPr>
            <a:endParaRPr lang="es-CL" sz="1400" b="1" i="1" smtClean="0">
              <a:solidFill>
                <a:srgbClr val="FF0000"/>
              </a:solidFill>
              <a:latin typeface="Arial" charset="0"/>
              <a:cs typeface="Arial" charset="0"/>
            </a:endParaRPr>
          </a:p>
          <a:p>
            <a:pPr marL="890588" lvl="1" indent="-533400">
              <a:buClr>
                <a:srgbClr val="FF0000"/>
              </a:buClr>
              <a:buFont typeface="Courier New" pitchFamily="49" charset="0"/>
              <a:buAutoNum type="arabicPeriod" startAt="13"/>
              <a:tabLst>
                <a:tab pos="712788" algn="l"/>
              </a:tabLst>
            </a:pPr>
            <a:endParaRPr lang="es-CL" sz="1400" b="1" i="1" smtClean="0">
              <a:solidFill>
                <a:srgbClr val="FF0000"/>
              </a:solidFill>
              <a:latin typeface="Arial" charset="0"/>
              <a:cs typeface="Arial" charset="0"/>
            </a:endParaRPr>
          </a:p>
          <a:p>
            <a:pPr marL="890588" lvl="1" indent="-533400">
              <a:buClr>
                <a:srgbClr val="FF0000"/>
              </a:buClr>
              <a:buFont typeface="Courier New" pitchFamily="49" charset="0"/>
              <a:buNone/>
              <a:tabLst>
                <a:tab pos="712788" algn="l"/>
              </a:tabLst>
            </a:pPr>
            <a:endParaRPr lang="es-CL" sz="1400" smtClean="0">
              <a:latin typeface="Arial" charset="0"/>
              <a:cs typeface="Arial" charset="0"/>
            </a:endParaRPr>
          </a:p>
          <a:p>
            <a:pPr marL="609600" indent="-609600" algn="just" eaLnBrk="1" hangingPunct="1">
              <a:buClr>
                <a:srgbClr val="FF0000"/>
              </a:buClr>
              <a:buFont typeface="Wingdings" pitchFamily="2" charset="2"/>
              <a:buNone/>
              <a:tabLst>
                <a:tab pos="712788" algn="l"/>
              </a:tabLst>
            </a:pPr>
            <a:r>
              <a:rPr lang="es-ES_tradnl" sz="1400" i="1" smtClean="0">
                <a:latin typeface="Arial" charset="0"/>
                <a:cs typeface="Arial" charset="0"/>
              </a:rPr>
              <a:t>       </a:t>
            </a:r>
            <a:endParaRPr lang="es-ES" sz="1400" i="1" smtClean="0">
              <a:latin typeface="Arial" charset="0"/>
              <a:cs typeface="Arial" charset="0"/>
            </a:endParaRPr>
          </a:p>
        </p:txBody>
      </p:sp>
      <p:sp>
        <p:nvSpPr>
          <p:cNvPr id="46083" name="3 Marcador de número de diapositiva"/>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63AEDE6-F116-42E9-B80A-43F39A80371F}" type="slidenum">
              <a:rPr lang="es-ES" sz="1400" b="1"/>
              <a:pPr algn="r"/>
              <a:t>24</a:t>
            </a:fld>
            <a:endParaRPr lang="es-ES" sz="1400" b="1"/>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idx="4294967295"/>
          </p:nvPr>
        </p:nvSpPr>
        <p:spPr>
          <a:xfrm>
            <a:off x="1827213" y="142875"/>
            <a:ext cx="6815137" cy="495300"/>
          </a:xfrm>
        </p:spPr>
        <p:txBody>
          <a:bodyPr/>
          <a:lstStyle/>
          <a:p>
            <a:pPr algn="l"/>
            <a:r>
              <a:rPr lang="es-CL" sz="2600" b="1" smtClean="0">
                <a:latin typeface="Arial" charset="0"/>
                <a:cs typeface="Arial" charset="0"/>
              </a:rPr>
              <a:t>11 Medidas</a:t>
            </a:r>
          </a:p>
        </p:txBody>
      </p:sp>
      <p:sp>
        <p:nvSpPr>
          <p:cNvPr id="47106" name="2 Marcador de contenido"/>
          <p:cNvSpPr>
            <a:spLocks noGrp="1"/>
          </p:cNvSpPr>
          <p:nvPr>
            <p:ph idx="4294967295"/>
          </p:nvPr>
        </p:nvSpPr>
        <p:spPr>
          <a:xfrm>
            <a:off x="1646238" y="638175"/>
            <a:ext cx="7246937" cy="5986463"/>
          </a:xfrm>
        </p:spPr>
        <p:txBody>
          <a:bodyPr/>
          <a:lstStyle/>
          <a:p>
            <a:pPr marL="609600" indent="-609600" algn="ctr">
              <a:buClr>
                <a:srgbClr val="FF0000"/>
              </a:buClr>
              <a:buFont typeface="Wingdings" pitchFamily="2" charset="2"/>
              <a:buNone/>
              <a:tabLst>
                <a:tab pos="712788" algn="l"/>
              </a:tabLst>
            </a:pPr>
            <a:r>
              <a:rPr lang="es-ES" sz="1600" b="1" i="1" smtClean="0">
                <a:latin typeface="Arial" charset="0"/>
                <a:cs typeface="Arial" charset="0"/>
              </a:rPr>
              <a:t>Prevención</a:t>
            </a:r>
          </a:p>
          <a:p>
            <a:pPr marL="890588" lvl="1" indent="-533400">
              <a:buClr>
                <a:srgbClr val="FF0000"/>
              </a:buClr>
              <a:buFont typeface="Arial" charset="0"/>
              <a:buNone/>
              <a:tabLst>
                <a:tab pos="712788" algn="l"/>
              </a:tabLst>
            </a:pPr>
            <a:endParaRPr lang="es-CL" sz="800" b="1" i="1" smtClean="0">
              <a:solidFill>
                <a:srgbClr val="FF0000"/>
              </a:solidFill>
              <a:latin typeface="Arial" charset="0"/>
              <a:cs typeface="Arial" charset="0"/>
            </a:endParaRPr>
          </a:p>
          <a:p>
            <a:pPr marL="890588" lvl="1" indent="-533400">
              <a:buClr>
                <a:srgbClr val="FF0000"/>
              </a:buClr>
              <a:buFont typeface="Arial" charset="0"/>
              <a:buNone/>
              <a:tabLst>
                <a:tab pos="712788" algn="l"/>
              </a:tabLst>
            </a:pPr>
            <a:endParaRPr lang="es-CL" sz="800" b="1" i="1" smtClean="0">
              <a:solidFill>
                <a:srgbClr val="FF0000"/>
              </a:solidFill>
              <a:latin typeface="Arial" charset="0"/>
              <a:cs typeface="Arial" charset="0"/>
            </a:endParaRPr>
          </a:p>
          <a:p>
            <a:pPr marL="890588" lvl="1" indent="-533400" algn="just">
              <a:buClr>
                <a:srgbClr val="FF0000"/>
              </a:buClr>
              <a:buFont typeface="Wingdings" pitchFamily="2" charset="2"/>
              <a:buChar char="Ø"/>
              <a:tabLst>
                <a:tab pos="712788" algn="l"/>
              </a:tabLst>
            </a:pPr>
            <a:endParaRPr lang="es-CL" sz="1400" smtClean="0">
              <a:latin typeface="Arial" charset="0"/>
              <a:cs typeface="Arial" charset="0"/>
            </a:endParaRPr>
          </a:p>
          <a:p>
            <a:pPr marL="609600" indent="-609600" algn="just" eaLnBrk="1" hangingPunct="1">
              <a:buClr>
                <a:srgbClr val="FF0000"/>
              </a:buClr>
              <a:buFont typeface="Wingdings" pitchFamily="2" charset="2"/>
              <a:buNone/>
              <a:tabLst>
                <a:tab pos="712788" algn="l"/>
              </a:tabLst>
            </a:pPr>
            <a:r>
              <a:rPr lang="es-ES_tradnl" sz="1800" b="1" i="1" smtClean="0">
                <a:solidFill>
                  <a:srgbClr val="FF0000"/>
                </a:solidFill>
                <a:latin typeface="Arial" charset="0"/>
                <a:cs typeface="Arial" charset="0"/>
              </a:rPr>
              <a:t> 11. Incorporaremos conceptos de Prevención en los programas de educación</a:t>
            </a:r>
            <a:endParaRPr lang="es-ES_tradnl" sz="1800" i="1" smtClean="0">
              <a:latin typeface="Arial" charset="0"/>
              <a:cs typeface="Arial" charset="0"/>
            </a:endParaRPr>
          </a:p>
          <a:p>
            <a:pPr marL="627063" lvl="2" indent="-265113" algn="just">
              <a:buClr>
                <a:srgbClr val="FF0000"/>
              </a:buClr>
              <a:buFont typeface="Wingdings" pitchFamily="2" charset="2"/>
              <a:buChar char="Ø"/>
              <a:tabLst>
                <a:tab pos="712788" algn="l"/>
              </a:tabLst>
            </a:pPr>
            <a:endParaRPr lang="es-CL" sz="1800" smtClean="0">
              <a:latin typeface="Arial" charset="0"/>
              <a:cs typeface="Arial" charset="0"/>
            </a:endParaRPr>
          </a:p>
          <a:p>
            <a:pPr marL="627063" lvl="2" indent="-265113" algn="just">
              <a:buClr>
                <a:srgbClr val="FF0000"/>
              </a:buClr>
              <a:buFont typeface="Wingdings" pitchFamily="2" charset="2"/>
              <a:buChar char="Ø"/>
              <a:tabLst>
                <a:tab pos="712788" algn="l"/>
              </a:tabLst>
            </a:pPr>
            <a:r>
              <a:rPr lang="es-CL" sz="1800" smtClean="0">
                <a:latin typeface="Arial" charset="0"/>
                <a:cs typeface="Arial" charset="0"/>
              </a:rPr>
              <a:t>Incluir la vida saludable y autocuidado como parte de los contenidos de los programas de educación desde la etapa pre-escolar.</a:t>
            </a:r>
            <a:r>
              <a:rPr lang="es-CL" sz="1400" smtClean="0">
                <a:latin typeface="Arial" charset="0"/>
                <a:cs typeface="Arial" charset="0"/>
              </a:rPr>
              <a:t> </a:t>
            </a:r>
          </a:p>
          <a:p>
            <a:pPr marL="890588" lvl="1" indent="-533400" algn="just">
              <a:buClr>
                <a:srgbClr val="FF0000"/>
              </a:buClr>
              <a:buFont typeface="Arial" charset="0"/>
              <a:buNone/>
              <a:tabLst>
                <a:tab pos="712788" algn="l"/>
              </a:tabLst>
            </a:pPr>
            <a:r>
              <a:rPr lang="es-CL" sz="1400" b="1" i="1" smtClean="0">
                <a:solidFill>
                  <a:srgbClr val="FF0000"/>
                </a:solidFill>
                <a:latin typeface="Arial" charset="0"/>
                <a:cs typeface="Arial" charset="0"/>
              </a:rPr>
              <a:t> </a:t>
            </a:r>
          </a:p>
          <a:p>
            <a:pPr marL="627063" lvl="2" indent="-265113" algn="just">
              <a:buClr>
                <a:srgbClr val="FF0000"/>
              </a:buClr>
              <a:buFont typeface="Wingdings" pitchFamily="2" charset="2"/>
              <a:buChar char="Ø"/>
              <a:tabLst>
                <a:tab pos="712788" algn="l"/>
              </a:tabLst>
            </a:pPr>
            <a:endParaRPr lang="es-CL" sz="1400" smtClean="0">
              <a:latin typeface="Arial" charset="0"/>
              <a:cs typeface="Arial" charset="0"/>
            </a:endParaRPr>
          </a:p>
          <a:p>
            <a:pPr marL="890588" lvl="1" indent="-533400">
              <a:buClr>
                <a:srgbClr val="FF0000"/>
              </a:buClr>
              <a:buFont typeface="Wingdings" pitchFamily="2" charset="2"/>
              <a:buNone/>
              <a:tabLst>
                <a:tab pos="712788" algn="l"/>
              </a:tabLst>
            </a:pPr>
            <a:r>
              <a:rPr lang="es-CL" sz="1400" smtClean="0">
                <a:solidFill>
                  <a:srgbClr val="FF0000"/>
                </a:solidFill>
                <a:latin typeface="Arial" charset="0"/>
                <a:cs typeface="Arial" charset="0"/>
              </a:rPr>
              <a:t> </a:t>
            </a:r>
          </a:p>
          <a:p>
            <a:pPr marL="890588" lvl="1" indent="-533400">
              <a:buClr>
                <a:srgbClr val="FF0000"/>
              </a:buClr>
              <a:buFont typeface="Arial" charset="0"/>
              <a:buNone/>
              <a:tabLst>
                <a:tab pos="712788" algn="l"/>
              </a:tabLst>
            </a:pPr>
            <a:r>
              <a:rPr lang="es-CL" sz="1400" b="1" i="1" smtClean="0">
                <a:solidFill>
                  <a:srgbClr val="FF0000"/>
                </a:solidFill>
                <a:latin typeface="Arial" charset="0"/>
                <a:cs typeface="Arial" charset="0"/>
              </a:rPr>
              <a:t>  </a:t>
            </a:r>
            <a:endParaRPr lang="es-CL" sz="1400" smtClean="0">
              <a:solidFill>
                <a:schemeClr val="accent1"/>
              </a:solidFill>
              <a:latin typeface="Arial" charset="0"/>
              <a:cs typeface="Arial" charset="0"/>
            </a:endParaRPr>
          </a:p>
          <a:p>
            <a:pPr marL="890588" lvl="1" indent="-533400">
              <a:buClr>
                <a:srgbClr val="FF0000"/>
              </a:buClr>
              <a:buFont typeface="Courier New" pitchFamily="49" charset="0"/>
              <a:buNone/>
              <a:tabLst>
                <a:tab pos="712788" algn="l"/>
              </a:tabLst>
            </a:pPr>
            <a:endParaRPr lang="es-CL" sz="1400" b="1" i="1" smtClean="0">
              <a:solidFill>
                <a:srgbClr val="FF0000"/>
              </a:solidFill>
              <a:latin typeface="Arial" charset="0"/>
              <a:cs typeface="Arial" charset="0"/>
            </a:endParaRPr>
          </a:p>
          <a:p>
            <a:pPr marL="890588" lvl="1" indent="-533400">
              <a:buClr>
                <a:srgbClr val="FF0000"/>
              </a:buClr>
              <a:buFont typeface="Courier New" pitchFamily="49" charset="0"/>
              <a:buAutoNum type="arabicPeriod" startAt="13"/>
              <a:tabLst>
                <a:tab pos="712788" algn="l"/>
              </a:tabLst>
            </a:pPr>
            <a:endParaRPr lang="es-CL" sz="1400" b="1" i="1" smtClean="0">
              <a:solidFill>
                <a:srgbClr val="FF0000"/>
              </a:solidFill>
              <a:latin typeface="Arial" charset="0"/>
              <a:cs typeface="Arial" charset="0"/>
            </a:endParaRPr>
          </a:p>
          <a:p>
            <a:pPr marL="890588" lvl="1" indent="-533400">
              <a:buClr>
                <a:srgbClr val="FF0000"/>
              </a:buClr>
              <a:buFont typeface="Courier New" pitchFamily="49" charset="0"/>
              <a:buNone/>
              <a:tabLst>
                <a:tab pos="712788" algn="l"/>
              </a:tabLst>
            </a:pPr>
            <a:endParaRPr lang="es-CL" sz="1400" smtClean="0">
              <a:latin typeface="Arial" charset="0"/>
              <a:cs typeface="Arial" charset="0"/>
            </a:endParaRPr>
          </a:p>
          <a:p>
            <a:pPr marL="609600" indent="-609600" algn="just" eaLnBrk="1" hangingPunct="1">
              <a:buClr>
                <a:srgbClr val="FF0000"/>
              </a:buClr>
              <a:buFont typeface="Wingdings" pitchFamily="2" charset="2"/>
              <a:buNone/>
              <a:tabLst>
                <a:tab pos="712788" algn="l"/>
              </a:tabLst>
            </a:pPr>
            <a:r>
              <a:rPr lang="es-ES_tradnl" sz="1400" i="1" smtClean="0">
                <a:latin typeface="Arial" charset="0"/>
                <a:cs typeface="Arial" charset="0"/>
              </a:rPr>
              <a:t>       </a:t>
            </a:r>
            <a:endParaRPr lang="es-ES" sz="1400" i="1" smtClean="0">
              <a:latin typeface="Arial" charset="0"/>
              <a:cs typeface="Arial" charset="0"/>
            </a:endParaRPr>
          </a:p>
        </p:txBody>
      </p:sp>
      <p:sp>
        <p:nvSpPr>
          <p:cNvPr id="47107" name="3 Marcador de número de diapositiva"/>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5E2F31A-9E4D-470F-A1F2-6744568F8042}" type="slidenum">
              <a:rPr lang="es-ES" sz="1400" b="1"/>
              <a:pPr algn="r"/>
              <a:t>25</a:t>
            </a:fld>
            <a:endParaRPr lang="es-ES" sz="1400" b="1"/>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657225" y="4824413"/>
            <a:ext cx="7829550" cy="1665287"/>
          </a:xfrm>
        </p:spPr>
        <p:txBody>
          <a:bodyPr/>
          <a:lstStyle/>
          <a:p>
            <a:pPr>
              <a:defRPr/>
            </a:pPr>
            <a:r>
              <a:rPr lang="es-CL" sz="2200" b="1" dirty="0" smtClean="0">
                <a:effectLst>
                  <a:outerShdw blurRad="38100" dist="38100" dir="2700000" algn="tl">
                    <a:srgbClr val="000000">
                      <a:alpha val="43137"/>
                    </a:srgbClr>
                  </a:outerShdw>
                </a:effectLst>
                <a:latin typeface="Arial" charset="0"/>
                <a:cs typeface="Arial" charset="0"/>
              </a:rPr>
              <a:t>UN NUEVO SISTEMA DE SEGURIDAD </a:t>
            </a:r>
          </a:p>
          <a:p>
            <a:pPr>
              <a:defRPr/>
            </a:pPr>
            <a:r>
              <a:rPr lang="es-CL" sz="2200" b="1" dirty="0" smtClean="0">
                <a:effectLst>
                  <a:outerShdw blurRad="38100" dist="38100" dir="2700000" algn="tl">
                    <a:srgbClr val="000000">
                      <a:alpha val="43137"/>
                    </a:srgbClr>
                  </a:outerShdw>
                </a:effectLst>
                <a:latin typeface="Arial" charset="0"/>
                <a:cs typeface="Arial" charset="0"/>
              </a:rPr>
              <a:t>Y SALUD LABORAL PARA CHILE</a:t>
            </a:r>
          </a:p>
          <a:p>
            <a:pPr>
              <a:defRPr/>
            </a:pPr>
            <a:r>
              <a:rPr lang="es-CL" sz="2200" b="1" dirty="0" smtClean="0">
                <a:effectLst>
                  <a:outerShdw blurRad="38100" dist="38100" dir="2700000" algn="tl">
                    <a:srgbClr val="000000">
                      <a:alpha val="43137"/>
                    </a:srgbClr>
                  </a:outerShdw>
                </a:effectLst>
                <a:latin typeface="Arial" charset="0"/>
                <a:cs typeface="Arial" charset="0"/>
              </a:rPr>
              <a:t>Más Trabajo, Más seguro</a:t>
            </a:r>
          </a:p>
          <a:p>
            <a:pPr>
              <a:defRPr/>
            </a:pPr>
            <a:r>
              <a:rPr lang="es-CL" sz="2000" b="1" dirty="0" smtClean="0">
                <a:effectLst>
                  <a:outerShdw blurRad="38100" dist="38100" dir="2700000" algn="tl">
                    <a:srgbClr val="000000">
                      <a:alpha val="43137"/>
                    </a:srgbClr>
                  </a:outerShdw>
                </a:effectLst>
                <a:latin typeface="Arial" charset="0"/>
                <a:cs typeface="Arial" charset="0"/>
              </a:rPr>
              <a:t>Propuestas Ministerio del Trabajo y Previsión Social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7 Título"/>
          <p:cNvSpPr>
            <a:spLocks noGrp="1"/>
          </p:cNvSpPr>
          <p:nvPr>
            <p:ph type="title"/>
          </p:nvPr>
        </p:nvSpPr>
        <p:spPr>
          <a:xfrm>
            <a:off x="1827213" y="279400"/>
            <a:ext cx="6815137" cy="539750"/>
          </a:xfrm>
        </p:spPr>
        <p:txBody>
          <a:bodyPr/>
          <a:lstStyle/>
          <a:p>
            <a:r>
              <a:rPr lang="es-MX" sz="2600" smtClean="0">
                <a:latin typeface="Arial" charset="0"/>
                <a:cs typeface="Arial" charset="0"/>
              </a:rPr>
              <a:t>Una modernización necesaria</a:t>
            </a:r>
            <a:endParaRPr lang="es-CL" sz="2600" smtClean="0">
              <a:latin typeface="Arial" charset="0"/>
              <a:cs typeface="Arial" charset="0"/>
            </a:endParaRPr>
          </a:p>
        </p:txBody>
      </p:sp>
      <p:sp>
        <p:nvSpPr>
          <p:cNvPr id="21506" name="18 Marcador de contenido"/>
          <p:cNvSpPr>
            <a:spLocks noGrp="1"/>
          </p:cNvSpPr>
          <p:nvPr>
            <p:ph idx="1"/>
          </p:nvPr>
        </p:nvSpPr>
        <p:spPr>
          <a:xfrm>
            <a:off x="1781175" y="796925"/>
            <a:ext cx="7112000" cy="5949950"/>
          </a:xfrm>
        </p:spPr>
        <p:txBody>
          <a:bodyPr/>
          <a:lstStyle/>
          <a:p>
            <a:pPr marL="361950" indent="-180975"/>
            <a:r>
              <a:rPr lang="es-ES" sz="1400" smtClean="0">
                <a:latin typeface="Arial" charset="0"/>
                <a:cs typeface="Arial" charset="0"/>
              </a:rPr>
              <a:t>Debemos modernizar nuestro sistema de seguridad y salud en el trabajo. Los cambios se han postergado por demasiado tiempo: </a:t>
            </a:r>
            <a:r>
              <a:rPr lang="es-ES" smtClean="0">
                <a:latin typeface="Arial" charset="0"/>
                <a:cs typeface="Arial" charset="0"/>
              </a:rPr>
              <a:t>  </a:t>
            </a:r>
          </a:p>
          <a:p>
            <a:pPr marL="361950" indent="-180975" algn="just"/>
            <a:endParaRPr lang="es-ES" sz="1000" smtClean="0">
              <a:latin typeface="Arial" charset="0"/>
              <a:cs typeface="Arial" charset="0"/>
            </a:endParaRPr>
          </a:p>
          <a:p>
            <a:pPr marL="361950" indent="-180975" algn="just">
              <a:buFont typeface="Wingdings" pitchFamily="2" charset="2"/>
              <a:buChar char="Ø"/>
            </a:pPr>
            <a:r>
              <a:rPr lang="es-CL" sz="2000" b="0" smtClean="0">
                <a:latin typeface="Arial" charset="0"/>
                <a:cs typeface="Arial" charset="0"/>
              </a:rPr>
              <a:t>El año 2009, más de 250.000 trabajadores sufrieron accidentes del trabajo en el país. Esto es equivalente a una tasa de accidentes de 5,3%, nivel  más alto del que podemos y debemos alcanzar (y esto, sin considerar a los trabajadores incorporados al ISL -22% del total-  que, en promedio, tienen mayor accidentabilidad):</a:t>
            </a:r>
          </a:p>
          <a:p>
            <a:pPr marL="903288" lvl="1" indent="-190500" algn="just">
              <a:buFont typeface="Wingdings" pitchFamily="2" charset="2"/>
              <a:buChar char="ü"/>
            </a:pPr>
            <a:r>
              <a:rPr lang="es-CL" sz="2000" smtClean="0">
                <a:latin typeface="Arial" charset="0"/>
                <a:cs typeface="Arial" charset="0"/>
              </a:rPr>
              <a:t>Las empresas pequeñas tienen mayor accidentabilidad (6,7% las empresas con menos de 100 trabajadores vs 4,2% las con más de 100 trabajadores)</a:t>
            </a:r>
          </a:p>
          <a:p>
            <a:pPr marL="903288" lvl="1" indent="-190500" algn="just">
              <a:buFont typeface="Wingdings" pitchFamily="2" charset="2"/>
              <a:buChar char="ü"/>
            </a:pPr>
            <a:r>
              <a:rPr lang="es-CL" sz="2000" smtClean="0">
                <a:latin typeface="Arial" charset="0"/>
                <a:cs typeface="Arial" charset="0"/>
              </a:rPr>
              <a:t> Los sectores de Transporte (7,7%), Industria (7,4%) y Agricultura (7,2%) tienen tasas de  accidentes muy altas</a:t>
            </a:r>
          </a:p>
          <a:p>
            <a:pPr marL="903288" lvl="1" indent="-190500" algn="just">
              <a:buFont typeface="Wingdings" pitchFamily="2" charset="2"/>
              <a:buChar char="ü"/>
            </a:pPr>
            <a:r>
              <a:rPr lang="es-CL" sz="2000" smtClean="0">
                <a:latin typeface="Arial" charset="0"/>
                <a:cs typeface="Arial" charset="0"/>
              </a:rPr>
              <a:t> Los días perdidos por cada accidente llegan a 14,1. En el caso de empresas pequeñas, esta cifra es de 18,7 días</a:t>
            </a:r>
          </a:p>
          <a:p>
            <a:pPr marL="361950" indent="-180975" algn="just">
              <a:buFont typeface="Wingdings" pitchFamily="2" charset="2"/>
              <a:buNone/>
            </a:pPr>
            <a:r>
              <a:rPr lang="es-CL" sz="2000" smtClean="0">
                <a:latin typeface="Arial" charset="0"/>
                <a:cs typeface="Arial" charset="0"/>
              </a:rPr>
              <a:t> </a:t>
            </a:r>
          </a:p>
        </p:txBody>
      </p:sp>
      <p:sp>
        <p:nvSpPr>
          <p:cNvPr id="21507" name="3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F6299D-2627-4664-8F39-C3AC2EF38F5C}" type="slidenum">
              <a:rPr lang="es-ES" smtClean="0">
                <a:latin typeface="Arial" charset="0"/>
                <a:cs typeface="Arial" charset="0"/>
              </a:rPr>
              <a:pPr fontAlgn="base">
                <a:spcBef>
                  <a:spcPct val="0"/>
                </a:spcBef>
                <a:spcAft>
                  <a:spcPct val="0"/>
                </a:spcAft>
              </a:pPr>
              <a:t>3</a:t>
            </a:fld>
            <a:endParaRPr lang="es-ES"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7 Título"/>
          <p:cNvSpPr>
            <a:spLocks noGrp="1"/>
          </p:cNvSpPr>
          <p:nvPr>
            <p:ph type="title" idx="4294967295"/>
          </p:nvPr>
        </p:nvSpPr>
        <p:spPr>
          <a:xfrm>
            <a:off x="1827213" y="279400"/>
            <a:ext cx="6815137" cy="539750"/>
          </a:xfrm>
        </p:spPr>
        <p:txBody>
          <a:bodyPr/>
          <a:lstStyle/>
          <a:p>
            <a:pPr algn="l"/>
            <a:r>
              <a:rPr lang="es-MX" sz="2600" b="1" smtClean="0">
                <a:latin typeface="Arial" charset="0"/>
                <a:cs typeface="Arial" charset="0"/>
              </a:rPr>
              <a:t>Una modernización necesaria</a:t>
            </a:r>
            <a:endParaRPr lang="es-CL" sz="2600" b="1" smtClean="0">
              <a:latin typeface="Arial" charset="0"/>
              <a:cs typeface="Arial" charset="0"/>
            </a:endParaRPr>
          </a:p>
        </p:txBody>
      </p:sp>
      <p:sp>
        <p:nvSpPr>
          <p:cNvPr id="23554" name="18 Marcador de contenido"/>
          <p:cNvSpPr>
            <a:spLocks noGrp="1"/>
          </p:cNvSpPr>
          <p:nvPr>
            <p:ph idx="4294967295"/>
          </p:nvPr>
        </p:nvSpPr>
        <p:spPr>
          <a:xfrm>
            <a:off x="1781175" y="796925"/>
            <a:ext cx="7112000" cy="5949950"/>
          </a:xfrm>
        </p:spPr>
        <p:txBody>
          <a:bodyPr/>
          <a:lstStyle/>
          <a:p>
            <a:pPr marL="361950" indent="-180975">
              <a:buClr>
                <a:srgbClr val="FF0000"/>
              </a:buClr>
              <a:buFont typeface="Wingdings" pitchFamily="2" charset="2"/>
              <a:buChar char="§"/>
            </a:pPr>
            <a:r>
              <a:rPr lang="es-ES" sz="1400" b="1" smtClean="0">
                <a:latin typeface="Arial" charset="0"/>
                <a:cs typeface="Arial" charset="0"/>
              </a:rPr>
              <a:t>Debemos modernizar nuestro sistema de seguridad y salud en el trabajo. Los cambios se han postergado por demasiado tiempo: </a:t>
            </a:r>
            <a:r>
              <a:rPr lang="es-ES" sz="1600" b="1" smtClean="0">
                <a:latin typeface="Arial" charset="0"/>
                <a:cs typeface="Arial" charset="0"/>
              </a:rPr>
              <a:t>  </a:t>
            </a:r>
          </a:p>
          <a:p>
            <a:pPr marL="361950" indent="-180975" algn="just">
              <a:buClr>
                <a:srgbClr val="FF0000"/>
              </a:buClr>
              <a:buFont typeface="Wingdings" pitchFamily="2" charset="2"/>
              <a:buChar char="§"/>
            </a:pPr>
            <a:endParaRPr lang="es-ES" sz="1000" b="1" smtClean="0">
              <a:latin typeface="Arial" charset="0"/>
              <a:cs typeface="Arial" charset="0"/>
            </a:endParaRPr>
          </a:p>
          <a:p>
            <a:pPr marL="361950" indent="-180975" algn="just">
              <a:buClr>
                <a:srgbClr val="FF0000"/>
              </a:buClr>
              <a:buFont typeface="Wingdings" pitchFamily="2" charset="2"/>
              <a:buChar char="Ø"/>
            </a:pPr>
            <a:r>
              <a:rPr lang="es-CL" sz="1800" smtClean="0">
                <a:latin typeface="Arial" charset="0"/>
                <a:cs typeface="Arial" charset="0"/>
              </a:rPr>
              <a:t>Se estima que el año 2009 fallecieron mas de 400 trabajadores en accidentes del trabajo (incluidos trayecto). La tasa de mortalidad en  la población cubierta por el seguro se ha mantenido en 6,5 x 100 mil trabajadores (y sube a 8,6  con fatalidades de trayecto). </a:t>
            </a:r>
          </a:p>
          <a:p>
            <a:pPr marL="361950" indent="-180975" algn="just">
              <a:buClr>
                <a:srgbClr val="FF0000"/>
              </a:buClr>
              <a:buFont typeface="Wingdings" pitchFamily="2" charset="2"/>
              <a:buChar char="Ø"/>
            </a:pPr>
            <a:r>
              <a:rPr lang="es-CL" sz="1800" smtClean="0">
                <a:latin typeface="Arial" charset="0"/>
                <a:cs typeface="Arial" charset="0"/>
              </a:rPr>
              <a:t>Solo entre la población cubierta por el seguro se registraron:</a:t>
            </a:r>
          </a:p>
          <a:p>
            <a:pPr marL="903288" lvl="1" indent="-190500" algn="just">
              <a:buClr>
                <a:srgbClr val="FF0000"/>
              </a:buClr>
              <a:buFont typeface="Wingdings" pitchFamily="2" charset="2"/>
              <a:buChar char="ü"/>
            </a:pPr>
            <a:r>
              <a:rPr lang="es-CL" sz="1800" smtClean="0">
                <a:latin typeface="Arial" charset="0"/>
                <a:cs typeface="Arial" charset="0"/>
              </a:rPr>
              <a:t>300 accidentes fatales de trabajo más 100 de trayecto en el año</a:t>
            </a:r>
          </a:p>
          <a:p>
            <a:pPr marL="903288" lvl="1" indent="-190500" algn="just">
              <a:buClr>
                <a:srgbClr val="FF0000"/>
              </a:buClr>
              <a:buFont typeface="Wingdings" pitchFamily="2" charset="2"/>
              <a:buChar char="ü"/>
            </a:pPr>
            <a:r>
              <a:rPr lang="es-CL" sz="1800" smtClean="0">
                <a:latin typeface="Arial" charset="0"/>
                <a:cs typeface="Arial" charset="0"/>
              </a:rPr>
              <a:t> Minería (29,6), Transporte (19,9) y Construcción (14,0) son los sectores con mayor tasa</a:t>
            </a:r>
          </a:p>
          <a:p>
            <a:pPr marL="903288" lvl="1" indent="-190500" algn="just">
              <a:buClr>
                <a:srgbClr val="FF0000"/>
              </a:buClr>
              <a:buFont typeface="Wingdings" pitchFamily="2" charset="2"/>
              <a:buChar char="ü"/>
            </a:pPr>
            <a:r>
              <a:rPr lang="es-CL" sz="1800" smtClean="0">
                <a:latin typeface="Arial" charset="0"/>
                <a:cs typeface="Arial" charset="0"/>
              </a:rPr>
              <a:t> Tasa superior a la de países desarrollados (UE: 4,1), pero inferior a Latinoamérica</a:t>
            </a:r>
          </a:p>
          <a:p>
            <a:pPr marL="361950" indent="-180975" algn="just">
              <a:buClr>
                <a:srgbClr val="FF0000"/>
              </a:buClr>
              <a:buFont typeface="Wingdings" pitchFamily="2" charset="2"/>
              <a:buChar char="Ø"/>
            </a:pPr>
            <a:r>
              <a:rPr lang="es-CL" sz="1800" smtClean="0">
                <a:latin typeface="Arial" charset="0"/>
                <a:cs typeface="Arial" charset="0"/>
              </a:rPr>
              <a:t>Aunque la cobertura del seguro de accidentes del trabajo entre trabajadores dependientes es casi total, en los sectores con mayor porcentaje de trabajadores por cuenta propia e informalidad la cobertura del seguro es muy baja (Comercio -53%- y  Agricultura -59%- son los sectores más desprotegidos) </a:t>
            </a:r>
          </a:p>
          <a:p>
            <a:pPr marL="903288" lvl="1" indent="-190500" algn="just">
              <a:buClr>
                <a:srgbClr val="FF0000"/>
              </a:buClr>
              <a:buFont typeface="Wingdings" pitchFamily="2" charset="2"/>
              <a:buNone/>
            </a:pPr>
            <a:endParaRPr lang="es-CL" sz="1800" smtClean="0">
              <a:latin typeface="Arial" charset="0"/>
              <a:cs typeface="Arial" charset="0"/>
            </a:endParaRPr>
          </a:p>
          <a:p>
            <a:pPr marL="361950" indent="-180975" algn="just">
              <a:buClr>
                <a:srgbClr val="FF0000"/>
              </a:buClr>
              <a:buFont typeface="Wingdings" pitchFamily="2" charset="2"/>
              <a:buNone/>
            </a:pPr>
            <a:r>
              <a:rPr lang="es-CL" sz="1800" b="1" smtClean="0">
                <a:latin typeface="Arial" charset="0"/>
                <a:cs typeface="Arial" charset="0"/>
              </a:rPr>
              <a:t> </a:t>
            </a:r>
          </a:p>
        </p:txBody>
      </p:sp>
      <p:sp>
        <p:nvSpPr>
          <p:cNvPr id="23555" name="3 Marcador de número de diapositiva"/>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CEC8FE24-AC6F-44EE-9E6E-67D466507145}" type="slidenum">
              <a:rPr lang="es-ES" sz="1400" b="1"/>
              <a:pPr algn="r"/>
              <a:t>4</a:t>
            </a:fld>
            <a:endParaRPr lang="es-ES" sz="1400" b="1"/>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8 Título"/>
          <p:cNvSpPr>
            <a:spLocks noGrp="1"/>
          </p:cNvSpPr>
          <p:nvPr>
            <p:ph type="title"/>
          </p:nvPr>
        </p:nvSpPr>
        <p:spPr>
          <a:xfrm>
            <a:off x="1692275" y="458788"/>
            <a:ext cx="7110413" cy="1079500"/>
          </a:xfrm>
        </p:spPr>
        <p:txBody>
          <a:bodyPr/>
          <a:lstStyle/>
          <a:p>
            <a:r>
              <a:rPr lang="es-ES" sz="2600" smtClean="0">
                <a:latin typeface="Arial" charset="0"/>
                <a:cs typeface="Arial" charset="0"/>
              </a:rPr>
              <a:t>La tasa de accidentabilidad ha bajado un  30% desde el 2001, llegando a 5,3%</a:t>
            </a:r>
            <a:endParaRPr lang="es-CL" sz="2600" smtClean="0">
              <a:latin typeface="Arial" charset="0"/>
              <a:cs typeface="Arial" charset="0"/>
            </a:endParaRPr>
          </a:p>
        </p:txBody>
      </p:sp>
      <p:sp>
        <p:nvSpPr>
          <p:cNvPr id="11" name="10 CuadroTexto"/>
          <p:cNvSpPr txBox="1"/>
          <p:nvPr/>
        </p:nvSpPr>
        <p:spPr>
          <a:xfrm>
            <a:off x="1736725" y="6173788"/>
            <a:ext cx="7165975" cy="415925"/>
          </a:xfrm>
          <a:prstGeom prst="rect">
            <a:avLst/>
          </a:prstGeom>
          <a:noFill/>
          <a:ln>
            <a:noFill/>
          </a:ln>
        </p:spPr>
        <p:txBody>
          <a:bodyPr>
            <a:spAutoFit/>
          </a:bodyPr>
          <a:lstStyle/>
          <a:p>
            <a:pPr>
              <a:defRPr/>
            </a:pPr>
            <a:r>
              <a:rPr lang="es-MX" sz="1050" dirty="0">
                <a:solidFill>
                  <a:srgbClr val="000714"/>
                </a:solidFill>
                <a:latin typeface="Calibri" pitchFamily="34" charset="0"/>
              </a:rPr>
              <a:t>Nota: No incluye accidentes ocurridos a trabajadores  de empresas afiliadas al ISL, que el año 2009 corresponden al 22% de los trabajadores protegidos por el seguro Ley N° 16.744. Fuente: </a:t>
            </a:r>
            <a:r>
              <a:rPr lang="es-MX" sz="1050" dirty="0" err="1">
                <a:solidFill>
                  <a:srgbClr val="000714"/>
                </a:solidFill>
                <a:latin typeface="Calibri" pitchFamily="34" charset="0"/>
              </a:rPr>
              <a:t>Suseso</a:t>
            </a:r>
            <a:endParaRPr lang="es-CL" sz="1050" dirty="0">
              <a:solidFill>
                <a:srgbClr val="000714"/>
              </a:solidFill>
              <a:latin typeface="Calibri" pitchFamily="34" charset="0"/>
            </a:endParaRPr>
          </a:p>
        </p:txBody>
      </p:sp>
      <p:sp>
        <p:nvSpPr>
          <p:cNvPr id="10" name="9 Pentágono"/>
          <p:cNvSpPr/>
          <p:nvPr/>
        </p:nvSpPr>
        <p:spPr>
          <a:xfrm>
            <a:off x="1601788" y="0"/>
            <a:ext cx="3735387" cy="368300"/>
          </a:xfrm>
          <a:prstGeom prst="homePlat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CL"/>
          </a:p>
        </p:txBody>
      </p:sp>
      <p:sp>
        <p:nvSpPr>
          <p:cNvPr id="25604" name="11 CuadroTexto"/>
          <p:cNvSpPr txBox="1">
            <a:spLocks noChangeArrowheads="1"/>
          </p:cNvSpPr>
          <p:nvPr/>
        </p:nvSpPr>
        <p:spPr bwMode="auto">
          <a:xfrm>
            <a:off x="1692275" y="0"/>
            <a:ext cx="3543300" cy="338138"/>
          </a:xfrm>
          <a:prstGeom prst="rect">
            <a:avLst/>
          </a:prstGeom>
          <a:noFill/>
          <a:ln w="9525">
            <a:noFill/>
            <a:miter lim="800000"/>
            <a:headEnd/>
            <a:tailEnd/>
          </a:ln>
        </p:spPr>
        <p:txBody>
          <a:bodyPr wrap="none">
            <a:spAutoFit/>
          </a:bodyPr>
          <a:lstStyle/>
          <a:p>
            <a:r>
              <a:rPr lang="es-CL" sz="1600"/>
              <a:t>Situación actual en seguridad laboral</a:t>
            </a:r>
          </a:p>
        </p:txBody>
      </p:sp>
      <p:sp>
        <p:nvSpPr>
          <p:cNvPr id="25605" name="12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058982-E165-45AE-A930-CC1479DC2355}" type="slidenum">
              <a:rPr lang="es-ES" smtClean="0">
                <a:latin typeface="Arial" charset="0"/>
                <a:cs typeface="Arial" charset="0"/>
              </a:rPr>
              <a:pPr fontAlgn="base">
                <a:spcBef>
                  <a:spcPct val="0"/>
                </a:spcBef>
                <a:spcAft>
                  <a:spcPct val="0"/>
                </a:spcAft>
              </a:pPr>
              <a:t>5</a:t>
            </a:fld>
            <a:endParaRPr lang="es-ES" smtClean="0">
              <a:latin typeface="Arial" charset="0"/>
              <a:cs typeface="Arial" charset="0"/>
            </a:endParaRPr>
          </a:p>
        </p:txBody>
      </p:sp>
      <p:pic>
        <p:nvPicPr>
          <p:cNvPr id="25606" name="Picture 3"/>
          <p:cNvPicPr>
            <a:picLocks noChangeAspect="1" noChangeArrowheads="1"/>
          </p:cNvPicPr>
          <p:nvPr/>
        </p:nvPicPr>
        <p:blipFill>
          <a:blip r:embed="rId2" cstate="print"/>
          <a:srcRect/>
          <a:stretch>
            <a:fillRect/>
          </a:stretch>
        </p:blipFill>
        <p:spPr bwMode="auto">
          <a:xfrm>
            <a:off x="1646238" y="1631950"/>
            <a:ext cx="7200900" cy="44973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8 Título"/>
          <p:cNvSpPr>
            <a:spLocks noGrp="1"/>
          </p:cNvSpPr>
          <p:nvPr>
            <p:ph type="title"/>
          </p:nvPr>
        </p:nvSpPr>
        <p:spPr>
          <a:xfrm>
            <a:off x="1692275" y="458788"/>
            <a:ext cx="7110413" cy="1079500"/>
          </a:xfrm>
        </p:spPr>
        <p:txBody>
          <a:bodyPr/>
          <a:lstStyle/>
          <a:p>
            <a:r>
              <a:rPr lang="es-ES" sz="2600" smtClean="0">
                <a:latin typeface="Arial" charset="0"/>
                <a:cs typeface="Arial" charset="0"/>
              </a:rPr>
              <a:t>Los días perdidos por accidente han aumentado en 6,5% los últimos 8 años </a:t>
            </a:r>
            <a:endParaRPr lang="es-CL" sz="2600" smtClean="0">
              <a:latin typeface="Arial" charset="0"/>
              <a:cs typeface="Arial" charset="0"/>
            </a:endParaRPr>
          </a:p>
        </p:txBody>
      </p:sp>
      <p:sp>
        <p:nvSpPr>
          <p:cNvPr id="11" name="10 CuadroTexto"/>
          <p:cNvSpPr txBox="1"/>
          <p:nvPr/>
        </p:nvSpPr>
        <p:spPr>
          <a:xfrm>
            <a:off x="1736725" y="6173788"/>
            <a:ext cx="7165975" cy="415925"/>
          </a:xfrm>
          <a:prstGeom prst="rect">
            <a:avLst/>
          </a:prstGeom>
          <a:noFill/>
          <a:ln>
            <a:noFill/>
          </a:ln>
        </p:spPr>
        <p:txBody>
          <a:bodyPr>
            <a:spAutoFit/>
          </a:bodyPr>
          <a:lstStyle/>
          <a:p>
            <a:pPr>
              <a:defRPr/>
            </a:pPr>
            <a:r>
              <a:rPr lang="es-MX" sz="1050" dirty="0">
                <a:solidFill>
                  <a:srgbClr val="000714"/>
                </a:solidFill>
                <a:latin typeface="Calibri" pitchFamily="34" charset="0"/>
              </a:rPr>
              <a:t>Nota: No incluye accidentes ocurridos a trabajadores  de empresas afiliadas al ISL, que el año 2009 corresponden al 22% de los trabajadores protegidos por el seguro Ley N° 16.744. Fuente: </a:t>
            </a:r>
            <a:r>
              <a:rPr lang="es-MX" sz="1050" dirty="0" err="1">
                <a:solidFill>
                  <a:srgbClr val="000714"/>
                </a:solidFill>
                <a:latin typeface="Calibri" pitchFamily="34" charset="0"/>
              </a:rPr>
              <a:t>Suseso</a:t>
            </a:r>
            <a:endParaRPr lang="es-CL" sz="1050" dirty="0">
              <a:solidFill>
                <a:srgbClr val="000714"/>
              </a:solidFill>
              <a:latin typeface="Calibri" pitchFamily="34" charset="0"/>
            </a:endParaRPr>
          </a:p>
        </p:txBody>
      </p:sp>
      <p:sp>
        <p:nvSpPr>
          <p:cNvPr id="10" name="9 Pentágono"/>
          <p:cNvSpPr/>
          <p:nvPr/>
        </p:nvSpPr>
        <p:spPr>
          <a:xfrm>
            <a:off x="1601788" y="0"/>
            <a:ext cx="3735387" cy="368300"/>
          </a:xfrm>
          <a:prstGeom prst="homePlat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CL"/>
          </a:p>
        </p:txBody>
      </p:sp>
      <p:sp>
        <p:nvSpPr>
          <p:cNvPr id="26628" name="11 CuadroTexto"/>
          <p:cNvSpPr txBox="1">
            <a:spLocks noChangeArrowheads="1"/>
          </p:cNvSpPr>
          <p:nvPr/>
        </p:nvSpPr>
        <p:spPr bwMode="auto">
          <a:xfrm>
            <a:off x="1692275" y="0"/>
            <a:ext cx="3543300" cy="338138"/>
          </a:xfrm>
          <a:prstGeom prst="rect">
            <a:avLst/>
          </a:prstGeom>
          <a:noFill/>
          <a:ln w="9525">
            <a:noFill/>
            <a:miter lim="800000"/>
            <a:headEnd/>
            <a:tailEnd/>
          </a:ln>
        </p:spPr>
        <p:txBody>
          <a:bodyPr wrap="none">
            <a:spAutoFit/>
          </a:bodyPr>
          <a:lstStyle/>
          <a:p>
            <a:r>
              <a:rPr lang="es-CL" sz="1600"/>
              <a:t>Situación actual en seguridad laboral</a:t>
            </a:r>
          </a:p>
        </p:txBody>
      </p:sp>
      <p:sp>
        <p:nvSpPr>
          <p:cNvPr id="26629" name="12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016A4F-AF2F-4210-B6AE-DE2C48A50375}" type="slidenum">
              <a:rPr lang="es-ES" smtClean="0">
                <a:latin typeface="Arial" charset="0"/>
                <a:cs typeface="Arial" charset="0"/>
              </a:rPr>
              <a:pPr fontAlgn="base">
                <a:spcBef>
                  <a:spcPct val="0"/>
                </a:spcBef>
                <a:spcAft>
                  <a:spcPct val="0"/>
                </a:spcAft>
              </a:pPr>
              <a:t>6</a:t>
            </a:fld>
            <a:endParaRPr lang="es-ES" smtClean="0">
              <a:latin typeface="Arial" charset="0"/>
              <a:cs typeface="Arial" charset="0"/>
            </a:endParaRPr>
          </a:p>
        </p:txBody>
      </p:sp>
      <p:pic>
        <p:nvPicPr>
          <p:cNvPr id="26630" name="Picture 2"/>
          <p:cNvPicPr>
            <a:picLocks noChangeAspect="1" noChangeArrowheads="1"/>
          </p:cNvPicPr>
          <p:nvPr/>
        </p:nvPicPr>
        <p:blipFill>
          <a:blip r:embed="rId2" cstate="print"/>
          <a:srcRect/>
          <a:stretch>
            <a:fillRect/>
          </a:stretch>
        </p:blipFill>
        <p:spPr bwMode="auto">
          <a:xfrm>
            <a:off x="1778000" y="1673225"/>
            <a:ext cx="6783388" cy="4470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5 Título"/>
          <p:cNvSpPr>
            <a:spLocks noGrp="1"/>
          </p:cNvSpPr>
          <p:nvPr>
            <p:ph type="title"/>
          </p:nvPr>
        </p:nvSpPr>
        <p:spPr>
          <a:xfrm>
            <a:off x="1549400" y="368300"/>
            <a:ext cx="7729538" cy="1216025"/>
          </a:xfrm>
        </p:spPr>
        <p:txBody>
          <a:bodyPr/>
          <a:lstStyle/>
          <a:p>
            <a:pPr marL="4763" defTabSz="911225"/>
            <a:r>
              <a:rPr lang="es-CL" sz="2600" smtClean="0">
                <a:latin typeface="Arial" charset="0"/>
                <a:cs typeface="Arial" charset="0"/>
              </a:rPr>
              <a:t>La tasa de accidentabilidad es mayor en </a:t>
            </a:r>
            <a:br>
              <a:rPr lang="es-CL" sz="2600" smtClean="0">
                <a:latin typeface="Arial" charset="0"/>
                <a:cs typeface="Arial" charset="0"/>
              </a:rPr>
            </a:br>
            <a:r>
              <a:rPr lang="es-CL" sz="2600" smtClean="0">
                <a:latin typeface="Arial" charset="0"/>
                <a:cs typeface="Arial" charset="0"/>
              </a:rPr>
              <a:t>Pymes y en Transporte, Industria y Agricultura</a:t>
            </a:r>
          </a:p>
        </p:txBody>
      </p:sp>
      <p:sp>
        <p:nvSpPr>
          <p:cNvPr id="27650" name="McK 5. Source"/>
          <p:cNvSpPr>
            <a:spLocks noChangeArrowheads="1"/>
          </p:cNvSpPr>
          <p:nvPr>
            <p:custDataLst>
              <p:tags r:id="rId1"/>
            </p:custDataLst>
          </p:nvPr>
        </p:nvSpPr>
        <p:spPr bwMode="auto">
          <a:xfrm>
            <a:off x="2051050" y="6267450"/>
            <a:ext cx="6445250" cy="307975"/>
          </a:xfrm>
          <a:prstGeom prst="rect">
            <a:avLst/>
          </a:prstGeom>
          <a:noFill/>
          <a:ln w="9525">
            <a:noFill/>
            <a:miter lim="800000"/>
            <a:headEnd/>
            <a:tailEnd/>
          </a:ln>
        </p:spPr>
        <p:txBody>
          <a:bodyPr lIns="0" tIns="0" rIns="0" bIns="0" anchor="ctr">
            <a:spAutoFit/>
          </a:bodyPr>
          <a:lstStyle/>
          <a:p>
            <a:pPr marL="588963" indent="-588963" defTabSz="911225">
              <a:tabLst>
                <a:tab pos="585788" algn="l"/>
              </a:tabLst>
            </a:pPr>
            <a:endParaRPr lang="es-CL" sz="1000">
              <a:solidFill>
                <a:srgbClr val="292929"/>
              </a:solidFill>
            </a:endParaRPr>
          </a:p>
          <a:p>
            <a:pPr marL="588963" indent="-588963" defTabSz="911225">
              <a:tabLst>
                <a:tab pos="585788" algn="l"/>
              </a:tabLst>
            </a:pPr>
            <a:r>
              <a:rPr lang="es-CL" sz="1000">
                <a:solidFill>
                  <a:srgbClr val="292929"/>
                </a:solidFill>
              </a:rPr>
              <a:t>Fuente: Superintendencia de Seguridad Social (2009). No incluye ISL</a:t>
            </a:r>
            <a:endParaRPr lang="es-ES" sz="1000">
              <a:solidFill>
                <a:srgbClr val="000000"/>
              </a:solidFill>
            </a:endParaRPr>
          </a:p>
        </p:txBody>
      </p:sp>
      <p:sp>
        <p:nvSpPr>
          <p:cNvPr id="27651" name="9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6A38AD-B7D6-4AC0-BEF0-1583E6D762EE}" type="slidenum">
              <a:rPr lang="es-ES" smtClean="0">
                <a:latin typeface="Arial" charset="0"/>
                <a:cs typeface="Arial" charset="0"/>
              </a:rPr>
              <a:pPr fontAlgn="base">
                <a:spcBef>
                  <a:spcPct val="0"/>
                </a:spcBef>
                <a:spcAft>
                  <a:spcPct val="0"/>
                </a:spcAft>
              </a:pPr>
              <a:t>7</a:t>
            </a:fld>
            <a:endParaRPr lang="es-ES" smtClean="0">
              <a:latin typeface="Arial" charset="0"/>
              <a:cs typeface="Arial" charset="0"/>
            </a:endParaRPr>
          </a:p>
        </p:txBody>
      </p:sp>
      <p:sp>
        <p:nvSpPr>
          <p:cNvPr id="27652" name="7 CuadroTexto"/>
          <p:cNvSpPr txBox="1">
            <a:spLocks noChangeArrowheads="1"/>
          </p:cNvSpPr>
          <p:nvPr/>
        </p:nvSpPr>
        <p:spPr bwMode="auto">
          <a:xfrm>
            <a:off x="3492500" y="6038850"/>
            <a:ext cx="2789238" cy="261938"/>
          </a:xfrm>
          <a:prstGeom prst="rect">
            <a:avLst/>
          </a:prstGeom>
          <a:noFill/>
          <a:ln w="9525">
            <a:noFill/>
            <a:miter lim="800000"/>
            <a:headEnd/>
            <a:tailEnd/>
          </a:ln>
        </p:spPr>
        <p:txBody>
          <a:bodyPr>
            <a:spAutoFit/>
          </a:bodyPr>
          <a:lstStyle/>
          <a:p>
            <a:pPr algn="ctr"/>
            <a:r>
              <a:rPr lang="es-CL" sz="1100" b="1"/>
              <a:t>N° de trabajadores por Empresa</a:t>
            </a:r>
          </a:p>
        </p:txBody>
      </p:sp>
      <p:sp>
        <p:nvSpPr>
          <p:cNvPr id="9" name="8 Pentágono"/>
          <p:cNvSpPr/>
          <p:nvPr/>
        </p:nvSpPr>
        <p:spPr>
          <a:xfrm>
            <a:off x="1601788" y="0"/>
            <a:ext cx="3735387" cy="368300"/>
          </a:xfrm>
          <a:prstGeom prst="homePlat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CL"/>
          </a:p>
        </p:txBody>
      </p:sp>
      <p:sp>
        <p:nvSpPr>
          <p:cNvPr id="27654" name="12 CuadroTexto"/>
          <p:cNvSpPr txBox="1">
            <a:spLocks noChangeArrowheads="1"/>
          </p:cNvSpPr>
          <p:nvPr/>
        </p:nvSpPr>
        <p:spPr bwMode="auto">
          <a:xfrm>
            <a:off x="1692275" y="0"/>
            <a:ext cx="3543300" cy="338138"/>
          </a:xfrm>
          <a:prstGeom prst="rect">
            <a:avLst/>
          </a:prstGeom>
          <a:noFill/>
          <a:ln w="9525">
            <a:noFill/>
            <a:miter lim="800000"/>
            <a:headEnd/>
            <a:tailEnd/>
          </a:ln>
        </p:spPr>
        <p:txBody>
          <a:bodyPr wrap="none">
            <a:spAutoFit/>
          </a:bodyPr>
          <a:lstStyle/>
          <a:p>
            <a:r>
              <a:rPr lang="es-CL" sz="1600"/>
              <a:t>Situación actual en seguridad laboral</a:t>
            </a:r>
          </a:p>
        </p:txBody>
      </p:sp>
      <p:pic>
        <p:nvPicPr>
          <p:cNvPr id="27655" name="Picture 2"/>
          <p:cNvPicPr>
            <a:picLocks noChangeAspect="1" noChangeArrowheads="1"/>
          </p:cNvPicPr>
          <p:nvPr/>
        </p:nvPicPr>
        <p:blipFill>
          <a:blip r:embed="rId4" cstate="print"/>
          <a:srcRect/>
          <a:stretch>
            <a:fillRect/>
          </a:stretch>
        </p:blipFill>
        <p:spPr bwMode="auto">
          <a:xfrm>
            <a:off x="1827213" y="1719263"/>
            <a:ext cx="7154862" cy="41846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7 Título"/>
          <p:cNvSpPr>
            <a:spLocks noGrp="1"/>
          </p:cNvSpPr>
          <p:nvPr>
            <p:ph type="title"/>
          </p:nvPr>
        </p:nvSpPr>
        <p:spPr>
          <a:xfrm>
            <a:off x="1736725" y="728663"/>
            <a:ext cx="7272338" cy="900112"/>
          </a:xfrm>
        </p:spPr>
        <p:txBody>
          <a:bodyPr/>
          <a:lstStyle/>
          <a:p>
            <a:r>
              <a:rPr lang="es-ES" sz="2600" smtClean="0">
                <a:latin typeface="Arial" charset="0"/>
                <a:cs typeface="Arial" charset="0"/>
              </a:rPr>
              <a:t>La tasa de mortalidad es mayor en Minería, Transporte y Construcción </a:t>
            </a:r>
            <a:br>
              <a:rPr lang="es-ES" sz="2600" smtClean="0">
                <a:latin typeface="Arial" charset="0"/>
                <a:cs typeface="Arial" charset="0"/>
              </a:rPr>
            </a:br>
            <a:endParaRPr lang="es-CL" sz="2600" smtClean="0">
              <a:latin typeface="Arial" charset="0"/>
              <a:cs typeface="Arial" charset="0"/>
            </a:endParaRPr>
          </a:p>
        </p:txBody>
      </p:sp>
      <p:sp>
        <p:nvSpPr>
          <p:cNvPr id="22532" name="4 CuadroTexto"/>
          <p:cNvSpPr txBox="1">
            <a:spLocks noChangeArrowheads="1"/>
          </p:cNvSpPr>
          <p:nvPr/>
        </p:nvSpPr>
        <p:spPr bwMode="auto">
          <a:xfrm>
            <a:off x="1736725" y="6003925"/>
            <a:ext cx="6975475" cy="854075"/>
          </a:xfrm>
          <a:prstGeom prst="rect">
            <a:avLst/>
          </a:prstGeom>
          <a:noFill/>
          <a:ln w="9525">
            <a:noFill/>
            <a:miter lim="800000"/>
            <a:headEnd/>
            <a:tailEnd/>
          </a:ln>
        </p:spPr>
        <p:txBody>
          <a:bodyPr>
            <a:spAutoFit/>
          </a:bodyPr>
          <a:lstStyle/>
          <a:p>
            <a:pPr>
              <a:defRPr/>
            </a:pPr>
            <a:r>
              <a:rPr lang="es-MX" sz="1050" dirty="0">
                <a:solidFill>
                  <a:srgbClr val="00040C"/>
                </a:solidFill>
                <a:latin typeface="Calibri" pitchFamily="34" charset="0"/>
              </a:rPr>
              <a:t>Tasa de Mortalidad por accidentes del trabajo = (N° de accidentes del trabajo fatales ocurridos en el año/Promedio mensual de trabajadores protegidos del año) *100.000 </a:t>
            </a:r>
          </a:p>
          <a:p>
            <a:pPr>
              <a:defRPr/>
            </a:pPr>
            <a:r>
              <a:rPr lang="es-MX" sz="1050" i="1" dirty="0">
                <a:solidFill>
                  <a:srgbClr val="00040C"/>
                </a:solidFill>
                <a:latin typeface="Calibri" pitchFamily="34" charset="0"/>
              </a:rPr>
              <a:t>Fuente</a:t>
            </a:r>
            <a:r>
              <a:rPr lang="es-MX" sz="1050" dirty="0">
                <a:solidFill>
                  <a:srgbClr val="00040C"/>
                </a:solidFill>
                <a:latin typeface="Calibri" pitchFamily="34" charset="0"/>
              </a:rPr>
              <a:t>: </a:t>
            </a:r>
            <a:r>
              <a:rPr lang="es-MX" sz="1050" dirty="0" err="1">
                <a:solidFill>
                  <a:srgbClr val="00040C"/>
                </a:solidFill>
                <a:latin typeface="Calibri" pitchFamily="34" charset="0"/>
              </a:rPr>
              <a:t>Suseso</a:t>
            </a:r>
            <a:r>
              <a:rPr lang="es-MX" sz="1050" dirty="0">
                <a:solidFill>
                  <a:srgbClr val="00040C"/>
                </a:solidFill>
                <a:latin typeface="Calibri" pitchFamily="34" charset="0"/>
              </a:rPr>
              <a:t> - 2009</a:t>
            </a:r>
          </a:p>
          <a:p>
            <a:pPr>
              <a:defRPr/>
            </a:pPr>
            <a:endParaRPr lang="es-MX" sz="900" dirty="0">
              <a:solidFill>
                <a:srgbClr val="00040C"/>
              </a:solidFill>
              <a:latin typeface="Calibri" pitchFamily="34" charset="0"/>
            </a:endParaRPr>
          </a:p>
          <a:p>
            <a:pPr>
              <a:defRPr/>
            </a:pPr>
            <a:r>
              <a:rPr lang="es-MX" sz="900" dirty="0">
                <a:solidFill>
                  <a:srgbClr val="FF0000"/>
                </a:solidFill>
                <a:latin typeface="Calibri" pitchFamily="34" charset="0"/>
              </a:rPr>
              <a:t>                                                                                      </a:t>
            </a:r>
            <a:endParaRPr lang="es-CL" sz="900" dirty="0">
              <a:solidFill>
                <a:srgbClr val="FF0000"/>
              </a:solidFill>
              <a:latin typeface="Calibri" pitchFamily="34" charset="0"/>
            </a:endParaRPr>
          </a:p>
        </p:txBody>
      </p:sp>
      <p:sp>
        <p:nvSpPr>
          <p:cNvPr id="29699" name="6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BA8E78-0A6A-494A-80A7-40153DC290F8}" type="slidenum">
              <a:rPr lang="es-ES" smtClean="0">
                <a:latin typeface="Arial" charset="0"/>
                <a:cs typeface="Arial" charset="0"/>
              </a:rPr>
              <a:pPr fontAlgn="base">
                <a:spcBef>
                  <a:spcPct val="0"/>
                </a:spcBef>
                <a:spcAft>
                  <a:spcPct val="0"/>
                </a:spcAft>
              </a:pPr>
              <a:t>8</a:t>
            </a:fld>
            <a:endParaRPr lang="es-ES" smtClean="0">
              <a:latin typeface="Arial" charset="0"/>
              <a:cs typeface="Arial" charset="0"/>
            </a:endParaRPr>
          </a:p>
        </p:txBody>
      </p:sp>
      <p:sp>
        <p:nvSpPr>
          <p:cNvPr id="9" name="8 Pentágono"/>
          <p:cNvSpPr/>
          <p:nvPr/>
        </p:nvSpPr>
        <p:spPr>
          <a:xfrm>
            <a:off x="1601788" y="0"/>
            <a:ext cx="3735387" cy="368300"/>
          </a:xfrm>
          <a:prstGeom prst="homePlat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CL"/>
          </a:p>
        </p:txBody>
      </p:sp>
      <p:sp>
        <p:nvSpPr>
          <p:cNvPr id="29701" name="9 CuadroTexto"/>
          <p:cNvSpPr txBox="1">
            <a:spLocks noChangeArrowheads="1"/>
          </p:cNvSpPr>
          <p:nvPr/>
        </p:nvSpPr>
        <p:spPr bwMode="auto">
          <a:xfrm>
            <a:off x="1692275" y="0"/>
            <a:ext cx="3543300" cy="338138"/>
          </a:xfrm>
          <a:prstGeom prst="rect">
            <a:avLst/>
          </a:prstGeom>
          <a:noFill/>
          <a:ln w="9525">
            <a:noFill/>
            <a:miter lim="800000"/>
            <a:headEnd/>
            <a:tailEnd/>
          </a:ln>
        </p:spPr>
        <p:txBody>
          <a:bodyPr wrap="none">
            <a:spAutoFit/>
          </a:bodyPr>
          <a:lstStyle/>
          <a:p>
            <a:r>
              <a:rPr lang="es-CL" sz="1600"/>
              <a:t>Situación actual en seguridad laboral</a:t>
            </a:r>
          </a:p>
        </p:txBody>
      </p:sp>
      <p:grpSp>
        <p:nvGrpSpPr>
          <p:cNvPr id="29702" name="Group 4"/>
          <p:cNvGrpSpPr>
            <a:grpSpLocks noChangeAspect="1"/>
          </p:cNvGrpSpPr>
          <p:nvPr/>
        </p:nvGrpSpPr>
        <p:grpSpPr bwMode="auto">
          <a:xfrm>
            <a:off x="1727200" y="1606550"/>
            <a:ext cx="6837363" cy="4216400"/>
            <a:chOff x="1181" y="1054"/>
            <a:chExt cx="4307" cy="2656"/>
          </a:xfrm>
        </p:grpSpPr>
        <p:sp>
          <p:nvSpPr>
            <p:cNvPr id="29709" name="AutoShape 3"/>
            <p:cNvSpPr>
              <a:spLocks noChangeAspect="1" noChangeArrowheads="1" noTextEdit="1"/>
            </p:cNvSpPr>
            <p:nvPr/>
          </p:nvSpPr>
          <p:spPr bwMode="auto">
            <a:xfrm>
              <a:off x="1181" y="1054"/>
              <a:ext cx="4307" cy="2656"/>
            </a:xfrm>
            <a:prstGeom prst="rect">
              <a:avLst/>
            </a:prstGeom>
            <a:noFill/>
            <a:ln w="9525">
              <a:noFill/>
              <a:miter lim="800000"/>
              <a:headEnd/>
              <a:tailEnd/>
            </a:ln>
          </p:spPr>
          <p:txBody>
            <a:bodyPr/>
            <a:lstStyle/>
            <a:p>
              <a:endParaRPr lang="es-ES"/>
            </a:p>
          </p:txBody>
        </p:sp>
        <p:sp>
          <p:nvSpPr>
            <p:cNvPr id="29710" name="Rectangle 5"/>
            <p:cNvSpPr>
              <a:spLocks noChangeArrowheads="1"/>
            </p:cNvSpPr>
            <p:nvPr/>
          </p:nvSpPr>
          <p:spPr bwMode="auto">
            <a:xfrm>
              <a:off x="1564" y="1712"/>
              <a:ext cx="2390" cy="1715"/>
            </a:xfrm>
            <a:prstGeom prst="rect">
              <a:avLst/>
            </a:prstGeom>
            <a:solidFill>
              <a:srgbClr val="FFFFFF"/>
            </a:solidFill>
            <a:ln w="9525">
              <a:noFill/>
              <a:miter lim="800000"/>
              <a:headEnd/>
              <a:tailEnd/>
            </a:ln>
          </p:spPr>
          <p:txBody>
            <a:bodyPr/>
            <a:lstStyle/>
            <a:p>
              <a:endParaRPr lang="es-ES"/>
            </a:p>
          </p:txBody>
        </p:sp>
        <p:sp>
          <p:nvSpPr>
            <p:cNvPr id="29711" name="Rectangle 6"/>
            <p:cNvSpPr>
              <a:spLocks noChangeArrowheads="1"/>
            </p:cNvSpPr>
            <p:nvPr/>
          </p:nvSpPr>
          <p:spPr bwMode="auto">
            <a:xfrm>
              <a:off x="1722" y="2856"/>
              <a:ext cx="226" cy="586"/>
            </a:xfrm>
            <a:prstGeom prst="rect">
              <a:avLst/>
            </a:prstGeom>
            <a:solidFill>
              <a:srgbClr val="4F81BD"/>
            </a:solidFill>
            <a:ln w="9525">
              <a:noFill/>
              <a:miter lim="800000"/>
              <a:headEnd/>
              <a:tailEnd/>
            </a:ln>
          </p:spPr>
          <p:txBody>
            <a:bodyPr/>
            <a:lstStyle/>
            <a:p>
              <a:endParaRPr lang="es-ES"/>
            </a:p>
          </p:txBody>
        </p:sp>
        <p:sp>
          <p:nvSpPr>
            <p:cNvPr id="29712" name="Freeform 7"/>
            <p:cNvSpPr>
              <a:spLocks noEditPoints="1"/>
            </p:cNvSpPr>
            <p:nvPr/>
          </p:nvSpPr>
          <p:spPr bwMode="auto">
            <a:xfrm>
              <a:off x="1722" y="2856"/>
              <a:ext cx="233" cy="593"/>
            </a:xfrm>
            <a:custGeom>
              <a:avLst/>
              <a:gdLst>
                <a:gd name="T0" fmla="*/ 0 w 233"/>
                <a:gd name="T1" fmla="*/ 0 h 593"/>
                <a:gd name="T2" fmla="*/ 0 w 233"/>
                <a:gd name="T3" fmla="*/ 0 h 593"/>
                <a:gd name="T4" fmla="*/ 226 w 233"/>
                <a:gd name="T5" fmla="*/ 0 h 593"/>
                <a:gd name="T6" fmla="*/ 233 w 233"/>
                <a:gd name="T7" fmla="*/ 0 h 593"/>
                <a:gd name="T8" fmla="*/ 233 w 233"/>
                <a:gd name="T9" fmla="*/ 586 h 593"/>
                <a:gd name="T10" fmla="*/ 226 w 233"/>
                <a:gd name="T11" fmla="*/ 593 h 593"/>
                <a:gd name="T12" fmla="*/ 0 w 233"/>
                <a:gd name="T13" fmla="*/ 593 h 593"/>
                <a:gd name="T14" fmla="*/ 0 w 233"/>
                <a:gd name="T15" fmla="*/ 586 h 593"/>
                <a:gd name="T16" fmla="*/ 0 w 233"/>
                <a:gd name="T17" fmla="*/ 0 h 593"/>
                <a:gd name="T18" fmla="*/ 8 w 233"/>
                <a:gd name="T19" fmla="*/ 586 h 593"/>
                <a:gd name="T20" fmla="*/ 0 w 233"/>
                <a:gd name="T21" fmla="*/ 586 h 593"/>
                <a:gd name="T22" fmla="*/ 226 w 233"/>
                <a:gd name="T23" fmla="*/ 586 h 593"/>
                <a:gd name="T24" fmla="*/ 226 w 233"/>
                <a:gd name="T25" fmla="*/ 586 h 593"/>
                <a:gd name="T26" fmla="*/ 226 w 233"/>
                <a:gd name="T27" fmla="*/ 0 h 593"/>
                <a:gd name="T28" fmla="*/ 226 w 233"/>
                <a:gd name="T29" fmla="*/ 7 h 593"/>
                <a:gd name="T30" fmla="*/ 0 w 233"/>
                <a:gd name="T31" fmla="*/ 7 h 593"/>
                <a:gd name="T32" fmla="*/ 8 w 233"/>
                <a:gd name="T33" fmla="*/ 0 h 593"/>
                <a:gd name="T34" fmla="*/ 8 w 233"/>
                <a:gd name="T35" fmla="*/ 586 h 5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3"/>
                <a:gd name="T55" fmla="*/ 0 h 593"/>
                <a:gd name="T56" fmla="*/ 233 w 233"/>
                <a:gd name="T57" fmla="*/ 593 h 5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3" h="593">
                  <a:moveTo>
                    <a:pt x="0" y="0"/>
                  </a:moveTo>
                  <a:lnTo>
                    <a:pt x="0" y="0"/>
                  </a:lnTo>
                  <a:lnTo>
                    <a:pt x="226" y="0"/>
                  </a:lnTo>
                  <a:lnTo>
                    <a:pt x="233" y="0"/>
                  </a:lnTo>
                  <a:lnTo>
                    <a:pt x="233" y="586"/>
                  </a:lnTo>
                  <a:lnTo>
                    <a:pt x="226" y="593"/>
                  </a:lnTo>
                  <a:lnTo>
                    <a:pt x="0" y="593"/>
                  </a:lnTo>
                  <a:lnTo>
                    <a:pt x="0" y="586"/>
                  </a:lnTo>
                  <a:lnTo>
                    <a:pt x="0" y="0"/>
                  </a:lnTo>
                  <a:close/>
                  <a:moveTo>
                    <a:pt x="8" y="586"/>
                  </a:moveTo>
                  <a:lnTo>
                    <a:pt x="0" y="586"/>
                  </a:lnTo>
                  <a:lnTo>
                    <a:pt x="226" y="586"/>
                  </a:lnTo>
                  <a:lnTo>
                    <a:pt x="226" y="0"/>
                  </a:lnTo>
                  <a:lnTo>
                    <a:pt x="226" y="7"/>
                  </a:lnTo>
                  <a:lnTo>
                    <a:pt x="0" y="7"/>
                  </a:lnTo>
                  <a:lnTo>
                    <a:pt x="8" y="0"/>
                  </a:lnTo>
                  <a:lnTo>
                    <a:pt x="8" y="586"/>
                  </a:lnTo>
                  <a:close/>
                </a:path>
              </a:pathLst>
            </a:custGeom>
            <a:solidFill>
              <a:srgbClr val="95B3D7"/>
            </a:solidFill>
            <a:ln w="8">
              <a:solidFill>
                <a:srgbClr val="95B3D7"/>
              </a:solidFill>
              <a:round/>
              <a:headEnd/>
              <a:tailEnd/>
            </a:ln>
          </p:spPr>
          <p:txBody>
            <a:bodyPr/>
            <a:lstStyle/>
            <a:p>
              <a:endParaRPr lang="es-ES"/>
            </a:p>
          </p:txBody>
        </p:sp>
        <p:sp>
          <p:nvSpPr>
            <p:cNvPr id="29713" name="Rectangle 8"/>
            <p:cNvSpPr>
              <a:spLocks noChangeArrowheads="1"/>
            </p:cNvSpPr>
            <p:nvPr/>
          </p:nvSpPr>
          <p:spPr bwMode="auto">
            <a:xfrm>
              <a:off x="1948" y="1988"/>
              <a:ext cx="225" cy="1454"/>
            </a:xfrm>
            <a:prstGeom prst="rect">
              <a:avLst/>
            </a:prstGeom>
            <a:solidFill>
              <a:srgbClr val="C00000"/>
            </a:solidFill>
            <a:ln w="9525">
              <a:noFill/>
              <a:miter lim="800000"/>
              <a:headEnd/>
              <a:tailEnd/>
            </a:ln>
          </p:spPr>
          <p:txBody>
            <a:bodyPr/>
            <a:lstStyle/>
            <a:p>
              <a:endParaRPr lang="es-ES">
                <a:solidFill>
                  <a:srgbClr val="C00000"/>
                </a:solidFill>
              </a:endParaRPr>
            </a:p>
          </p:txBody>
        </p:sp>
        <p:sp>
          <p:nvSpPr>
            <p:cNvPr id="29714" name="Freeform 9"/>
            <p:cNvSpPr>
              <a:spLocks noEditPoints="1"/>
            </p:cNvSpPr>
            <p:nvPr/>
          </p:nvSpPr>
          <p:spPr bwMode="auto">
            <a:xfrm>
              <a:off x="1948" y="1988"/>
              <a:ext cx="233" cy="1461"/>
            </a:xfrm>
            <a:custGeom>
              <a:avLst/>
              <a:gdLst>
                <a:gd name="T0" fmla="*/ 0 w 233"/>
                <a:gd name="T1" fmla="*/ 0 h 1461"/>
                <a:gd name="T2" fmla="*/ 0 w 233"/>
                <a:gd name="T3" fmla="*/ 0 h 1461"/>
                <a:gd name="T4" fmla="*/ 225 w 233"/>
                <a:gd name="T5" fmla="*/ 0 h 1461"/>
                <a:gd name="T6" fmla="*/ 233 w 233"/>
                <a:gd name="T7" fmla="*/ 0 h 1461"/>
                <a:gd name="T8" fmla="*/ 233 w 233"/>
                <a:gd name="T9" fmla="*/ 1454 h 1461"/>
                <a:gd name="T10" fmla="*/ 225 w 233"/>
                <a:gd name="T11" fmla="*/ 1461 h 1461"/>
                <a:gd name="T12" fmla="*/ 0 w 233"/>
                <a:gd name="T13" fmla="*/ 1461 h 1461"/>
                <a:gd name="T14" fmla="*/ 0 w 233"/>
                <a:gd name="T15" fmla="*/ 1454 h 1461"/>
                <a:gd name="T16" fmla="*/ 0 w 233"/>
                <a:gd name="T17" fmla="*/ 0 h 1461"/>
                <a:gd name="T18" fmla="*/ 7 w 233"/>
                <a:gd name="T19" fmla="*/ 1454 h 1461"/>
                <a:gd name="T20" fmla="*/ 0 w 233"/>
                <a:gd name="T21" fmla="*/ 1454 h 1461"/>
                <a:gd name="T22" fmla="*/ 225 w 233"/>
                <a:gd name="T23" fmla="*/ 1454 h 1461"/>
                <a:gd name="T24" fmla="*/ 225 w 233"/>
                <a:gd name="T25" fmla="*/ 1454 h 1461"/>
                <a:gd name="T26" fmla="*/ 225 w 233"/>
                <a:gd name="T27" fmla="*/ 0 h 1461"/>
                <a:gd name="T28" fmla="*/ 225 w 233"/>
                <a:gd name="T29" fmla="*/ 7 h 1461"/>
                <a:gd name="T30" fmla="*/ 0 w 233"/>
                <a:gd name="T31" fmla="*/ 7 h 1461"/>
                <a:gd name="T32" fmla="*/ 7 w 233"/>
                <a:gd name="T33" fmla="*/ 0 h 1461"/>
                <a:gd name="T34" fmla="*/ 7 w 233"/>
                <a:gd name="T35" fmla="*/ 1454 h 14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3"/>
                <a:gd name="T55" fmla="*/ 0 h 1461"/>
                <a:gd name="T56" fmla="*/ 233 w 233"/>
                <a:gd name="T57" fmla="*/ 1461 h 14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3" h="1461">
                  <a:moveTo>
                    <a:pt x="0" y="0"/>
                  </a:moveTo>
                  <a:lnTo>
                    <a:pt x="0" y="0"/>
                  </a:lnTo>
                  <a:lnTo>
                    <a:pt x="225" y="0"/>
                  </a:lnTo>
                  <a:lnTo>
                    <a:pt x="233" y="0"/>
                  </a:lnTo>
                  <a:lnTo>
                    <a:pt x="233" y="1454"/>
                  </a:lnTo>
                  <a:lnTo>
                    <a:pt x="225" y="1461"/>
                  </a:lnTo>
                  <a:lnTo>
                    <a:pt x="0" y="1461"/>
                  </a:lnTo>
                  <a:lnTo>
                    <a:pt x="0" y="1454"/>
                  </a:lnTo>
                  <a:lnTo>
                    <a:pt x="0" y="0"/>
                  </a:lnTo>
                  <a:close/>
                  <a:moveTo>
                    <a:pt x="7" y="1454"/>
                  </a:moveTo>
                  <a:lnTo>
                    <a:pt x="0" y="1454"/>
                  </a:lnTo>
                  <a:lnTo>
                    <a:pt x="225" y="1454"/>
                  </a:lnTo>
                  <a:lnTo>
                    <a:pt x="225" y="0"/>
                  </a:lnTo>
                  <a:lnTo>
                    <a:pt x="225" y="7"/>
                  </a:lnTo>
                  <a:lnTo>
                    <a:pt x="0" y="7"/>
                  </a:lnTo>
                  <a:lnTo>
                    <a:pt x="7" y="0"/>
                  </a:lnTo>
                  <a:lnTo>
                    <a:pt x="7" y="1454"/>
                  </a:lnTo>
                  <a:close/>
                </a:path>
              </a:pathLst>
            </a:custGeom>
            <a:solidFill>
              <a:srgbClr val="953735"/>
            </a:solidFill>
            <a:ln w="8">
              <a:solidFill>
                <a:srgbClr val="953735"/>
              </a:solidFill>
              <a:round/>
              <a:headEnd/>
              <a:tailEnd/>
            </a:ln>
          </p:spPr>
          <p:txBody>
            <a:bodyPr/>
            <a:lstStyle/>
            <a:p>
              <a:endParaRPr lang="es-ES"/>
            </a:p>
          </p:txBody>
        </p:sp>
        <p:sp>
          <p:nvSpPr>
            <p:cNvPr id="29715" name="Rectangle 10"/>
            <p:cNvSpPr>
              <a:spLocks noChangeArrowheads="1"/>
            </p:cNvSpPr>
            <p:nvPr/>
          </p:nvSpPr>
          <p:spPr bwMode="auto">
            <a:xfrm>
              <a:off x="2173" y="3146"/>
              <a:ext cx="233" cy="296"/>
            </a:xfrm>
            <a:prstGeom prst="rect">
              <a:avLst/>
            </a:prstGeom>
            <a:solidFill>
              <a:srgbClr val="89A54E"/>
            </a:solidFill>
            <a:ln w="9525">
              <a:noFill/>
              <a:miter lim="800000"/>
              <a:headEnd/>
              <a:tailEnd/>
            </a:ln>
          </p:spPr>
          <p:txBody>
            <a:bodyPr/>
            <a:lstStyle/>
            <a:p>
              <a:endParaRPr lang="es-ES"/>
            </a:p>
          </p:txBody>
        </p:sp>
        <p:sp>
          <p:nvSpPr>
            <p:cNvPr id="29716" name="Freeform 11"/>
            <p:cNvSpPr>
              <a:spLocks noEditPoints="1"/>
            </p:cNvSpPr>
            <p:nvPr/>
          </p:nvSpPr>
          <p:spPr bwMode="auto">
            <a:xfrm>
              <a:off x="2173" y="3146"/>
              <a:ext cx="241" cy="303"/>
            </a:xfrm>
            <a:custGeom>
              <a:avLst/>
              <a:gdLst>
                <a:gd name="T0" fmla="*/ 0 w 241"/>
                <a:gd name="T1" fmla="*/ 0 h 303"/>
                <a:gd name="T2" fmla="*/ 0 w 241"/>
                <a:gd name="T3" fmla="*/ 0 h 303"/>
                <a:gd name="T4" fmla="*/ 233 w 241"/>
                <a:gd name="T5" fmla="*/ 0 h 303"/>
                <a:gd name="T6" fmla="*/ 241 w 241"/>
                <a:gd name="T7" fmla="*/ 0 h 303"/>
                <a:gd name="T8" fmla="*/ 241 w 241"/>
                <a:gd name="T9" fmla="*/ 296 h 303"/>
                <a:gd name="T10" fmla="*/ 233 w 241"/>
                <a:gd name="T11" fmla="*/ 303 h 303"/>
                <a:gd name="T12" fmla="*/ 0 w 241"/>
                <a:gd name="T13" fmla="*/ 303 h 303"/>
                <a:gd name="T14" fmla="*/ 0 w 241"/>
                <a:gd name="T15" fmla="*/ 296 h 303"/>
                <a:gd name="T16" fmla="*/ 0 w 241"/>
                <a:gd name="T17" fmla="*/ 0 h 303"/>
                <a:gd name="T18" fmla="*/ 8 w 241"/>
                <a:gd name="T19" fmla="*/ 296 h 303"/>
                <a:gd name="T20" fmla="*/ 0 w 241"/>
                <a:gd name="T21" fmla="*/ 296 h 303"/>
                <a:gd name="T22" fmla="*/ 233 w 241"/>
                <a:gd name="T23" fmla="*/ 296 h 303"/>
                <a:gd name="T24" fmla="*/ 233 w 241"/>
                <a:gd name="T25" fmla="*/ 296 h 303"/>
                <a:gd name="T26" fmla="*/ 233 w 241"/>
                <a:gd name="T27" fmla="*/ 0 h 303"/>
                <a:gd name="T28" fmla="*/ 233 w 241"/>
                <a:gd name="T29" fmla="*/ 7 h 303"/>
                <a:gd name="T30" fmla="*/ 0 w 241"/>
                <a:gd name="T31" fmla="*/ 7 h 303"/>
                <a:gd name="T32" fmla="*/ 8 w 241"/>
                <a:gd name="T33" fmla="*/ 0 h 303"/>
                <a:gd name="T34" fmla="*/ 8 w 241"/>
                <a:gd name="T35" fmla="*/ 296 h 3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1"/>
                <a:gd name="T55" fmla="*/ 0 h 303"/>
                <a:gd name="T56" fmla="*/ 241 w 241"/>
                <a:gd name="T57" fmla="*/ 303 h 3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1" h="303">
                  <a:moveTo>
                    <a:pt x="0" y="0"/>
                  </a:moveTo>
                  <a:lnTo>
                    <a:pt x="0" y="0"/>
                  </a:lnTo>
                  <a:lnTo>
                    <a:pt x="233" y="0"/>
                  </a:lnTo>
                  <a:lnTo>
                    <a:pt x="241" y="0"/>
                  </a:lnTo>
                  <a:lnTo>
                    <a:pt x="241" y="296"/>
                  </a:lnTo>
                  <a:lnTo>
                    <a:pt x="233" y="303"/>
                  </a:lnTo>
                  <a:lnTo>
                    <a:pt x="0" y="303"/>
                  </a:lnTo>
                  <a:lnTo>
                    <a:pt x="0" y="296"/>
                  </a:lnTo>
                  <a:lnTo>
                    <a:pt x="0" y="0"/>
                  </a:lnTo>
                  <a:close/>
                  <a:moveTo>
                    <a:pt x="8" y="296"/>
                  </a:moveTo>
                  <a:lnTo>
                    <a:pt x="0" y="296"/>
                  </a:lnTo>
                  <a:lnTo>
                    <a:pt x="233" y="296"/>
                  </a:lnTo>
                  <a:lnTo>
                    <a:pt x="233" y="0"/>
                  </a:lnTo>
                  <a:lnTo>
                    <a:pt x="233" y="7"/>
                  </a:lnTo>
                  <a:lnTo>
                    <a:pt x="0" y="7"/>
                  </a:lnTo>
                  <a:lnTo>
                    <a:pt x="8" y="0"/>
                  </a:lnTo>
                  <a:lnTo>
                    <a:pt x="8" y="296"/>
                  </a:lnTo>
                  <a:close/>
                </a:path>
              </a:pathLst>
            </a:custGeom>
            <a:solidFill>
              <a:srgbClr val="77933C"/>
            </a:solidFill>
            <a:ln w="8">
              <a:solidFill>
                <a:srgbClr val="77933C"/>
              </a:solidFill>
              <a:round/>
              <a:headEnd/>
              <a:tailEnd/>
            </a:ln>
          </p:spPr>
          <p:txBody>
            <a:bodyPr/>
            <a:lstStyle/>
            <a:p>
              <a:endParaRPr lang="es-ES"/>
            </a:p>
          </p:txBody>
        </p:sp>
        <p:sp>
          <p:nvSpPr>
            <p:cNvPr id="29717" name="Rectangle 12"/>
            <p:cNvSpPr>
              <a:spLocks noChangeArrowheads="1"/>
            </p:cNvSpPr>
            <p:nvPr/>
          </p:nvSpPr>
          <p:spPr bwMode="auto">
            <a:xfrm>
              <a:off x="2406" y="2972"/>
              <a:ext cx="226" cy="470"/>
            </a:xfrm>
            <a:prstGeom prst="rect">
              <a:avLst/>
            </a:prstGeom>
            <a:solidFill>
              <a:srgbClr val="7030A0"/>
            </a:solidFill>
            <a:ln w="9525">
              <a:noFill/>
              <a:miter lim="800000"/>
              <a:headEnd/>
              <a:tailEnd/>
            </a:ln>
          </p:spPr>
          <p:txBody>
            <a:bodyPr/>
            <a:lstStyle/>
            <a:p>
              <a:endParaRPr lang="es-ES"/>
            </a:p>
          </p:txBody>
        </p:sp>
        <p:sp>
          <p:nvSpPr>
            <p:cNvPr id="29718" name="Freeform 13"/>
            <p:cNvSpPr>
              <a:spLocks noEditPoints="1"/>
            </p:cNvSpPr>
            <p:nvPr/>
          </p:nvSpPr>
          <p:spPr bwMode="auto">
            <a:xfrm>
              <a:off x="2406" y="2972"/>
              <a:ext cx="233" cy="477"/>
            </a:xfrm>
            <a:custGeom>
              <a:avLst/>
              <a:gdLst>
                <a:gd name="T0" fmla="*/ 0 w 233"/>
                <a:gd name="T1" fmla="*/ 0 h 477"/>
                <a:gd name="T2" fmla="*/ 0 w 233"/>
                <a:gd name="T3" fmla="*/ 0 h 477"/>
                <a:gd name="T4" fmla="*/ 226 w 233"/>
                <a:gd name="T5" fmla="*/ 0 h 477"/>
                <a:gd name="T6" fmla="*/ 233 w 233"/>
                <a:gd name="T7" fmla="*/ 0 h 477"/>
                <a:gd name="T8" fmla="*/ 233 w 233"/>
                <a:gd name="T9" fmla="*/ 470 h 477"/>
                <a:gd name="T10" fmla="*/ 226 w 233"/>
                <a:gd name="T11" fmla="*/ 477 h 477"/>
                <a:gd name="T12" fmla="*/ 0 w 233"/>
                <a:gd name="T13" fmla="*/ 477 h 477"/>
                <a:gd name="T14" fmla="*/ 0 w 233"/>
                <a:gd name="T15" fmla="*/ 470 h 477"/>
                <a:gd name="T16" fmla="*/ 0 w 233"/>
                <a:gd name="T17" fmla="*/ 0 h 477"/>
                <a:gd name="T18" fmla="*/ 8 w 233"/>
                <a:gd name="T19" fmla="*/ 470 h 477"/>
                <a:gd name="T20" fmla="*/ 0 w 233"/>
                <a:gd name="T21" fmla="*/ 470 h 477"/>
                <a:gd name="T22" fmla="*/ 226 w 233"/>
                <a:gd name="T23" fmla="*/ 470 h 477"/>
                <a:gd name="T24" fmla="*/ 226 w 233"/>
                <a:gd name="T25" fmla="*/ 470 h 477"/>
                <a:gd name="T26" fmla="*/ 226 w 233"/>
                <a:gd name="T27" fmla="*/ 0 h 477"/>
                <a:gd name="T28" fmla="*/ 226 w 233"/>
                <a:gd name="T29" fmla="*/ 7 h 477"/>
                <a:gd name="T30" fmla="*/ 0 w 233"/>
                <a:gd name="T31" fmla="*/ 7 h 477"/>
                <a:gd name="T32" fmla="*/ 8 w 233"/>
                <a:gd name="T33" fmla="*/ 0 h 477"/>
                <a:gd name="T34" fmla="*/ 8 w 233"/>
                <a:gd name="T35" fmla="*/ 470 h 4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3"/>
                <a:gd name="T55" fmla="*/ 0 h 477"/>
                <a:gd name="T56" fmla="*/ 233 w 233"/>
                <a:gd name="T57" fmla="*/ 477 h 4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3" h="477">
                  <a:moveTo>
                    <a:pt x="0" y="0"/>
                  </a:moveTo>
                  <a:lnTo>
                    <a:pt x="0" y="0"/>
                  </a:lnTo>
                  <a:lnTo>
                    <a:pt x="226" y="0"/>
                  </a:lnTo>
                  <a:lnTo>
                    <a:pt x="233" y="0"/>
                  </a:lnTo>
                  <a:lnTo>
                    <a:pt x="233" y="470"/>
                  </a:lnTo>
                  <a:lnTo>
                    <a:pt x="226" y="477"/>
                  </a:lnTo>
                  <a:lnTo>
                    <a:pt x="0" y="477"/>
                  </a:lnTo>
                  <a:lnTo>
                    <a:pt x="0" y="470"/>
                  </a:lnTo>
                  <a:lnTo>
                    <a:pt x="0" y="0"/>
                  </a:lnTo>
                  <a:close/>
                  <a:moveTo>
                    <a:pt x="8" y="470"/>
                  </a:moveTo>
                  <a:lnTo>
                    <a:pt x="0" y="470"/>
                  </a:lnTo>
                  <a:lnTo>
                    <a:pt x="226" y="470"/>
                  </a:lnTo>
                  <a:lnTo>
                    <a:pt x="226" y="0"/>
                  </a:lnTo>
                  <a:lnTo>
                    <a:pt x="226" y="7"/>
                  </a:lnTo>
                  <a:lnTo>
                    <a:pt x="0" y="7"/>
                  </a:lnTo>
                  <a:lnTo>
                    <a:pt x="8" y="0"/>
                  </a:lnTo>
                  <a:lnTo>
                    <a:pt x="8" y="470"/>
                  </a:lnTo>
                  <a:close/>
                </a:path>
              </a:pathLst>
            </a:custGeom>
            <a:solidFill>
              <a:srgbClr val="CCC1DA"/>
            </a:solidFill>
            <a:ln w="8">
              <a:solidFill>
                <a:srgbClr val="CCC1DA"/>
              </a:solidFill>
              <a:round/>
              <a:headEnd/>
              <a:tailEnd/>
            </a:ln>
          </p:spPr>
          <p:txBody>
            <a:bodyPr/>
            <a:lstStyle/>
            <a:p>
              <a:endParaRPr lang="es-ES"/>
            </a:p>
          </p:txBody>
        </p:sp>
        <p:sp>
          <p:nvSpPr>
            <p:cNvPr id="29719" name="Rectangle 14"/>
            <p:cNvSpPr>
              <a:spLocks noChangeArrowheads="1"/>
            </p:cNvSpPr>
            <p:nvPr/>
          </p:nvSpPr>
          <p:spPr bwMode="auto">
            <a:xfrm>
              <a:off x="2632" y="2755"/>
              <a:ext cx="233" cy="687"/>
            </a:xfrm>
            <a:prstGeom prst="rect">
              <a:avLst/>
            </a:prstGeom>
            <a:solidFill>
              <a:srgbClr val="00B0F0"/>
            </a:solidFill>
            <a:ln w="9525">
              <a:noFill/>
              <a:miter lim="800000"/>
              <a:headEnd/>
              <a:tailEnd/>
            </a:ln>
          </p:spPr>
          <p:txBody>
            <a:bodyPr/>
            <a:lstStyle/>
            <a:p>
              <a:endParaRPr lang="es-ES"/>
            </a:p>
          </p:txBody>
        </p:sp>
        <p:sp>
          <p:nvSpPr>
            <p:cNvPr id="29720" name="Rectangle 15"/>
            <p:cNvSpPr>
              <a:spLocks noChangeArrowheads="1"/>
            </p:cNvSpPr>
            <p:nvPr/>
          </p:nvSpPr>
          <p:spPr bwMode="auto">
            <a:xfrm>
              <a:off x="2865" y="3312"/>
              <a:ext cx="225" cy="130"/>
            </a:xfrm>
            <a:prstGeom prst="rect">
              <a:avLst/>
            </a:prstGeom>
            <a:solidFill>
              <a:srgbClr val="DB843D"/>
            </a:solidFill>
            <a:ln w="9525">
              <a:noFill/>
              <a:miter lim="800000"/>
              <a:headEnd/>
              <a:tailEnd/>
            </a:ln>
          </p:spPr>
          <p:txBody>
            <a:bodyPr/>
            <a:lstStyle/>
            <a:p>
              <a:endParaRPr lang="es-ES"/>
            </a:p>
          </p:txBody>
        </p:sp>
        <p:sp>
          <p:nvSpPr>
            <p:cNvPr id="29721" name="Rectangle 16"/>
            <p:cNvSpPr>
              <a:spLocks noChangeArrowheads="1"/>
            </p:cNvSpPr>
            <p:nvPr/>
          </p:nvSpPr>
          <p:spPr bwMode="auto">
            <a:xfrm>
              <a:off x="3090" y="2465"/>
              <a:ext cx="226" cy="977"/>
            </a:xfrm>
            <a:prstGeom prst="rect">
              <a:avLst/>
            </a:prstGeom>
            <a:solidFill>
              <a:schemeClr val="accent2"/>
            </a:solidFill>
            <a:ln w="9525">
              <a:noFill/>
              <a:miter lim="800000"/>
              <a:headEnd/>
              <a:tailEnd/>
            </a:ln>
          </p:spPr>
          <p:txBody>
            <a:bodyPr/>
            <a:lstStyle/>
            <a:p>
              <a:endParaRPr lang="es-ES"/>
            </a:p>
          </p:txBody>
        </p:sp>
        <p:sp>
          <p:nvSpPr>
            <p:cNvPr id="29722" name="Rectangle 17"/>
            <p:cNvSpPr>
              <a:spLocks noChangeArrowheads="1"/>
            </p:cNvSpPr>
            <p:nvPr/>
          </p:nvSpPr>
          <p:spPr bwMode="auto">
            <a:xfrm>
              <a:off x="3316" y="3334"/>
              <a:ext cx="233" cy="108"/>
            </a:xfrm>
            <a:prstGeom prst="rect">
              <a:avLst/>
            </a:prstGeom>
            <a:solidFill>
              <a:srgbClr val="D19392"/>
            </a:solidFill>
            <a:ln w="9525">
              <a:noFill/>
              <a:miter lim="800000"/>
              <a:headEnd/>
              <a:tailEnd/>
            </a:ln>
          </p:spPr>
          <p:txBody>
            <a:bodyPr/>
            <a:lstStyle/>
            <a:p>
              <a:endParaRPr lang="es-ES"/>
            </a:p>
          </p:txBody>
        </p:sp>
        <p:sp>
          <p:nvSpPr>
            <p:cNvPr id="29723" name="Rectangle 18"/>
            <p:cNvSpPr>
              <a:spLocks noChangeArrowheads="1"/>
            </p:cNvSpPr>
            <p:nvPr/>
          </p:nvSpPr>
          <p:spPr bwMode="auto">
            <a:xfrm>
              <a:off x="3541" y="3124"/>
              <a:ext cx="226" cy="318"/>
            </a:xfrm>
            <a:prstGeom prst="rect">
              <a:avLst/>
            </a:prstGeom>
            <a:solidFill>
              <a:srgbClr val="FFFFFF"/>
            </a:solidFill>
            <a:ln w="9525">
              <a:noFill/>
              <a:miter lim="800000"/>
              <a:headEnd/>
              <a:tailEnd/>
            </a:ln>
          </p:spPr>
          <p:txBody>
            <a:bodyPr/>
            <a:lstStyle/>
            <a:p>
              <a:endParaRPr lang="es-ES"/>
            </a:p>
          </p:txBody>
        </p:sp>
        <p:sp>
          <p:nvSpPr>
            <p:cNvPr id="29724" name="Freeform 19"/>
            <p:cNvSpPr>
              <a:spLocks noEditPoints="1"/>
            </p:cNvSpPr>
            <p:nvPr/>
          </p:nvSpPr>
          <p:spPr bwMode="auto">
            <a:xfrm>
              <a:off x="3541" y="3124"/>
              <a:ext cx="233" cy="325"/>
            </a:xfrm>
            <a:custGeom>
              <a:avLst/>
              <a:gdLst>
                <a:gd name="T0" fmla="*/ 0 w 233"/>
                <a:gd name="T1" fmla="*/ 0 h 325"/>
                <a:gd name="T2" fmla="*/ 0 w 233"/>
                <a:gd name="T3" fmla="*/ 0 h 325"/>
                <a:gd name="T4" fmla="*/ 226 w 233"/>
                <a:gd name="T5" fmla="*/ 0 h 325"/>
                <a:gd name="T6" fmla="*/ 233 w 233"/>
                <a:gd name="T7" fmla="*/ 0 h 325"/>
                <a:gd name="T8" fmla="*/ 233 w 233"/>
                <a:gd name="T9" fmla="*/ 318 h 325"/>
                <a:gd name="T10" fmla="*/ 226 w 233"/>
                <a:gd name="T11" fmla="*/ 325 h 325"/>
                <a:gd name="T12" fmla="*/ 0 w 233"/>
                <a:gd name="T13" fmla="*/ 325 h 325"/>
                <a:gd name="T14" fmla="*/ 0 w 233"/>
                <a:gd name="T15" fmla="*/ 318 h 325"/>
                <a:gd name="T16" fmla="*/ 0 w 233"/>
                <a:gd name="T17" fmla="*/ 0 h 325"/>
                <a:gd name="T18" fmla="*/ 8 w 233"/>
                <a:gd name="T19" fmla="*/ 318 h 325"/>
                <a:gd name="T20" fmla="*/ 0 w 233"/>
                <a:gd name="T21" fmla="*/ 318 h 325"/>
                <a:gd name="T22" fmla="*/ 226 w 233"/>
                <a:gd name="T23" fmla="*/ 318 h 325"/>
                <a:gd name="T24" fmla="*/ 226 w 233"/>
                <a:gd name="T25" fmla="*/ 318 h 325"/>
                <a:gd name="T26" fmla="*/ 226 w 233"/>
                <a:gd name="T27" fmla="*/ 0 h 325"/>
                <a:gd name="T28" fmla="*/ 226 w 233"/>
                <a:gd name="T29" fmla="*/ 7 h 325"/>
                <a:gd name="T30" fmla="*/ 0 w 233"/>
                <a:gd name="T31" fmla="*/ 7 h 325"/>
                <a:gd name="T32" fmla="*/ 8 w 233"/>
                <a:gd name="T33" fmla="*/ 0 h 325"/>
                <a:gd name="T34" fmla="*/ 8 w 233"/>
                <a:gd name="T35" fmla="*/ 318 h 3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3"/>
                <a:gd name="T55" fmla="*/ 0 h 325"/>
                <a:gd name="T56" fmla="*/ 233 w 233"/>
                <a:gd name="T57" fmla="*/ 325 h 3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3" h="325">
                  <a:moveTo>
                    <a:pt x="0" y="0"/>
                  </a:moveTo>
                  <a:lnTo>
                    <a:pt x="0" y="0"/>
                  </a:lnTo>
                  <a:lnTo>
                    <a:pt x="226" y="0"/>
                  </a:lnTo>
                  <a:lnTo>
                    <a:pt x="233" y="0"/>
                  </a:lnTo>
                  <a:lnTo>
                    <a:pt x="233" y="318"/>
                  </a:lnTo>
                  <a:lnTo>
                    <a:pt x="226" y="325"/>
                  </a:lnTo>
                  <a:lnTo>
                    <a:pt x="0" y="325"/>
                  </a:lnTo>
                  <a:lnTo>
                    <a:pt x="0" y="318"/>
                  </a:lnTo>
                  <a:lnTo>
                    <a:pt x="0" y="0"/>
                  </a:lnTo>
                  <a:close/>
                  <a:moveTo>
                    <a:pt x="8" y="318"/>
                  </a:moveTo>
                  <a:lnTo>
                    <a:pt x="0" y="318"/>
                  </a:lnTo>
                  <a:lnTo>
                    <a:pt x="226" y="318"/>
                  </a:lnTo>
                  <a:lnTo>
                    <a:pt x="226" y="0"/>
                  </a:lnTo>
                  <a:lnTo>
                    <a:pt x="226" y="7"/>
                  </a:lnTo>
                  <a:lnTo>
                    <a:pt x="0" y="7"/>
                  </a:lnTo>
                  <a:lnTo>
                    <a:pt x="8" y="0"/>
                  </a:lnTo>
                  <a:lnTo>
                    <a:pt x="8" y="318"/>
                  </a:lnTo>
                  <a:close/>
                </a:path>
              </a:pathLst>
            </a:custGeom>
            <a:solidFill>
              <a:srgbClr val="000000"/>
            </a:solidFill>
            <a:ln w="8">
              <a:solidFill>
                <a:srgbClr val="000000"/>
              </a:solidFill>
              <a:round/>
              <a:headEnd/>
              <a:tailEnd/>
            </a:ln>
          </p:spPr>
          <p:txBody>
            <a:bodyPr/>
            <a:lstStyle/>
            <a:p>
              <a:endParaRPr lang="es-ES"/>
            </a:p>
          </p:txBody>
        </p:sp>
        <p:sp>
          <p:nvSpPr>
            <p:cNvPr id="29725" name="Rectangle 20"/>
            <p:cNvSpPr>
              <a:spLocks noChangeArrowheads="1"/>
            </p:cNvSpPr>
            <p:nvPr/>
          </p:nvSpPr>
          <p:spPr bwMode="auto">
            <a:xfrm>
              <a:off x="1549" y="1727"/>
              <a:ext cx="8" cy="1715"/>
            </a:xfrm>
            <a:prstGeom prst="rect">
              <a:avLst/>
            </a:prstGeom>
            <a:solidFill>
              <a:srgbClr val="868686"/>
            </a:solidFill>
            <a:ln w="8">
              <a:solidFill>
                <a:srgbClr val="868686"/>
              </a:solidFill>
              <a:miter lim="800000"/>
              <a:headEnd/>
              <a:tailEnd/>
            </a:ln>
          </p:spPr>
          <p:txBody>
            <a:bodyPr/>
            <a:lstStyle/>
            <a:p>
              <a:endParaRPr lang="es-ES"/>
            </a:p>
          </p:txBody>
        </p:sp>
        <p:sp>
          <p:nvSpPr>
            <p:cNvPr id="29726" name="Rectangle 21"/>
            <p:cNvSpPr>
              <a:spLocks noChangeArrowheads="1"/>
            </p:cNvSpPr>
            <p:nvPr/>
          </p:nvSpPr>
          <p:spPr bwMode="auto">
            <a:xfrm>
              <a:off x="1549" y="3442"/>
              <a:ext cx="2391" cy="7"/>
            </a:xfrm>
            <a:prstGeom prst="rect">
              <a:avLst/>
            </a:prstGeom>
            <a:solidFill>
              <a:srgbClr val="868686"/>
            </a:solidFill>
            <a:ln w="8">
              <a:solidFill>
                <a:srgbClr val="868686"/>
              </a:solidFill>
              <a:miter lim="800000"/>
              <a:headEnd/>
              <a:tailEnd/>
            </a:ln>
          </p:spPr>
          <p:txBody>
            <a:bodyPr/>
            <a:lstStyle/>
            <a:p>
              <a:endParaRPr lang="es-ES"/>
            </a:p>
          </p:txBody>
        </p:sp>
        <p:sp>
          <p:nvSpPr>
            <p:cNvPr id="29727" name="Rectangle 22"/>
            <p:cNvSpPr>
              <a:spLocks noChangeArrowheads="1"/>
            </p:cNvSpPr>
            <p:nvPr/>
          </p:nvSpPr>
          <p:spPr bwMode="auto">
            <a:xfrm>
              <a:off x="1737" y="2704"/>
              <a:ext cx="233" cy="138"/>
            </a:xfrm>
            <a:prstGeom prst="rect">
              <a:avLst/>
            </a:prstGeom>
            <a:noFill/>
            <a:ln w="9525">
              <a:noFill/>
              <a:miter lim="800000"/>
              <a:headEnd/>
              <a:tailEnd/>
            </a:ln>
          </p:spPr>
          <p:txBody>
            <a:bodyPr wrap="none" lIns="0" tIns="0" rIns="0" bIns="0">
              <a:spAutoFit/>
            </a:bodyPr>
            <a:lstStyle/>
            <a:p>
              <a:r>
                <a:rPr lang="es-ES" sz="1200">
                  <a:solidFill>
                    <a:srgbClr val="000000"/>
                  </a:solidFill>
                </a:rPr>
                <a:t>11,9</a:t>
              </a:r>
              <a:endParaRPr lang="es-ES" sz="1800"/>
            </a:p>
          </p:txBody>
        </p:sp>
        <p:sp>
          <p:nvSpPr>
            <p:cNvPr id="29728" name="Rectangle 23"/>
            <p:cNvSpPr>
              <a:spLocks noChangeArrowheads="1"/>
            </p:cNvSpPr>
            <p:nvPr/>
          </p:nvSpPr>
          <p:spPr bwMode="auto">
            <a:xfrm>
              <a:off x="1970" y="1836"/>
              <a:ext cx="233" cy="138"/>
            </a:xfrm>
            <a:prstGeom prst="rect">
              <a:avLst/>
            </a:prstGeom>
            <a:noFill/>
            <a:ln w="9525">
              <a:noFill/>
              <a:miter lim="800000"/>
              <a:headEnd/>
              <a:tailEnd/>
            </a:ln>
          </p:spPr>
          <p:txBody>
            <a:bodyPr wrap="none" lIns="0" tIns="0" rIns="0" bIns="0">
              <a:spAutoFit/>
            </a:bodyPr>
            <a:lstStyle/>
            <a:p>
              <a:r>
                <a:rPr lang="es-ES" sz="1200">
                  <a:solidFill>
                    <a:srgbClr val="000000"/>
                  </a:solidFill>
                </a:rPr>
                <a:t>29,6</a:t>
              </a:r>
              <a:endParaRPr lang="es-ES" sz="1800"/>
            </a:p>
          </p:txBody>
        </p:sp>
        <p:sp>
          <p:nvSpPr>
            <p:cNvPr id="29729" name="Rectangle 24"/>
            <p:cNvSpPr>
              <a:spLocks noChangeArrowheads="1"/>
            </p:cNvSpPr>
            <p:nvPr/>
          </p:nvSpPr>
          <p:spPr bwMode="auto">
            <a:xfrm>
              <a:off x="2226" y="2994"/>
              <a:ext cx="180" cy="138"/>
            </a:xfrm>
            <a:prstGeom prst="rect">
              <a:avLst/>
            </a:prstGeom>
            <a:noFill/>
            <a:ln w="9525">
              <a:noFill/>
              <a:miter lim="800000"/>
              <a:headEnd/>
              <a:tailEnd/>
            </a:ln>
          </p:spPr>
          <p:txBody>
            <a:bodyPr wrap="none" lIns="0" tIns="0" rIns="0" bIns="0">
              <a:spAutoFit/>
            </a:bodyPr>
            <a:lstStyle/>
            <a:p>
              <a:r>
                <a:rPr lang="es-ES" sz="1200">
                  <a:solidFill>
                    <a:srgbClr val="000000"/>
                  </a:solidFill>
                </a:rPr>
                <a:t>6,1</a:t>
              </a:r>
              <a:endParaRPr lang="es-ES" sz="1800"/>
            </a:p>
          </p:txBody>
        </p:sp>
        <p:sp>
          <p:nvSpPr>
            <p:cNvPr id="29730" name="Rectangle 25"/>
            <p:cNvSpPr>
              <a:spLocks noChangeArrowheads="1"/>
            </p:cNvSpPr>
            <p:nvPr/>
          </p:nvSpPr>
          <p:spPr bwMode="auto">
            <a:xfrm>
              <a:off x="2451" y="2827"/>
              <a:ext cx="180" cy="138"/>
            </a:xfrm>
            <a:prstGeom prst="rect">
              <a:avLst/>
            </a:prstGeom>
            <a:noFill/>
            <a:ln w="9525">
              <a:noFill/>
              <a:miter lim="800000"/>
              <a:headEnd/>
              <a:tailEnd/>
            </a:ln>
          </p:spPr>
          <p:txBody>
            <a:bodyPr wrap="none" lIns="0" tIns="0" rIns="0" bIns="0">
              <a:spAutoFit/>
            </a:bodyPr>
            <a:lstStyle/>
            <a:p>
              <a:r>
                <a:rPr lang="es-ES" sz="1200">
                  <a:solidFill>
                    <a:srgbClr val="000000"/>
                  </a:solidFill>
                </a:rPr>
                <a:t>9,5</a:t>
              </a:r>
              <a:endParaRPr lang="es-ES" sz="1800"/>
            </a:p>
          </p:txBody>
        </p:sp>
        <p:sp>
          <p:nvSpPr>
            <p:cNvPr id="29731" name="Rectangle 26"/>
            <p:cNvSpPr>
              <a:spLocks noChangeArrowheads="1"/>
            </p:cNvSpPr>
            <p:nvPr/>
          </p:nvSpPr>
          <p:spPr bwMode="auto">
            <a:xfrm>
              <a:off x="2692" y="2603"/>
              <a:ext cx="150" cy="138"/>
            </a:xfrm>
            <a:prstGeom prst="rect">
              <a:avLst/>
            </a:prstGeom>
            <a:noFill/>
            <a:ln w="9525">
              <a:noFill/>
              <a:miter lim="800000"/>
              <a:headEnd/>
              <a:tailEnd/>
            </a:ln>
          </p:spPr>
          <p:txBody>
            <a:bodyPr wrap="none" lIns="0" tIns="0" rIns="0" bIns="0">
              <a:spAutoFit/>
            </a:bodyPr>
            <a:lstStyle/>
            <a:p>
              <a:r>
                <a:rPr lang="es-ES" sz="1200">
                  <a:solidFill>
                    <a:srgbClr val="000000"/>
                  </a:solidFill>
                </a:rPr>
                <a:t>14</a:t>
              </a:r>
              <a:endParaRPr lang="es-ES" sz="1800"/>
            </a:p>
          </p:txBody>
        </p:sp>
        <p:sp>
          <p:nvSpPr>
            <p:cNvPr id="29732" name="Rectangle 27"/>
            <p:cNvSpPr>
              <a:spLocks noChangeArrowheads="1"/>
            </p:cNvSpPr>
            <p:nvPr/>
          </p:nvSpPr>
          <p:spPr bwMode="auto">
            <a:xfrm>
              <a:off x="2910" y="3160"/>
              <a:ext cx="180" cy="138"/>
            </a:xfrm>
            <a:prstGeom prst="rect">
              <a:avLst/>
            </a:prstGeom>
            <a:noFill/>
            <a:ln w="9525">
              <a:noFill/>
              <a:miter lim="800000"/>
              <a:headEnd/>
              <a:tailEnd/>
            </a:ln>
          </p:spPr>
          <p:txBody>
            <a:bodyPr wrap="none" lIns="0" tIns="0" rIns="0" bIns="0">
              <a:spAutoFit/>
            </a:bodyPr>
            <a:lstStyle/>
            <a:p>
              <a:r>
                <a:rPr lang="es-ES" sz="1200">
                  <a:solidFill>
                    <a:srgbClr val="000000"/>
                  </a:solidFill>
                </a:rPr>
                <a:t>2,7</a:t>
              </a:r>
              <a:endParaRPr lang="es-ES" sz="1800"/>
            </a:p>
          </p:txBody>
        </p:sp>
        <p:sp>
          <p:nvSpPr>
            <p:cNvPr id="29733" name="Rectangle 28"/>
            <p:cNvSpPr>
              <a:spLocks noChangeArrowheads="1"/>
            </p:cNvSpPr>
            <p:nvPr/>
          </p:nvSpPr>
          <p:spPr bwMode="auto">
            <a:xfrm>
              <a:off x="3105" y="2313"/>
              <a:ext cx="233" cy="138"/>
            </a:xfrm>
            <a:prstGeom prst="rect">
              <a:avLst/>
            </a:prstGeom>
            <a:noFill/>
            <a:ln w="9525">
              <a:noFill/>
              <a:miter lim="800000"/>
              <a:headEnd/>
              <a:tailEnd/>
            </a:ln>
          </p:spPr>
          <p:txBody>
            <a:bodyPr wrap="none" lIns="0" tIns="0" rIns="0" bIns="0">
              <a:spAutoFit/>
            </a:bodyPr>
            <a:lstStyle/>
            <a:p>
              <a:r>
                <a:rPr lang="es-ES" sz="1200">
                  <a:solidFill>
                    <a:srgbClr val="000000"/>
                  </a:solidFill>
                </a:rPr>
                <a:t>19,9</a:t>
              </a:r>
              <a:endParaRPr lang="es-ES" sz="1800"/>
            </a:p>
          </p:txBody>
        </p:sp>
        <p:sp>
          <p:nvSpPr>
            <p:cNvPr id="29734" name="Rectangle 29"/>
            <p:cNvSpPr>
              <a:spLocks noChangeArrowheads="1"/>
            </p:cNvSpPr>
            <p:nvPr/>
          </p:nvSpPr>
          <p:spPr bwMode="auto">
            <a:xfrm>
              <a:off x="3361" y="3182"/>
              <a:ext cx="180" cy="138"/>
            </a:xfrm>
            <a:prstGeom prst="rect">
              <a:avLst/>
            </a:prstGeom>
            <a:noFill/>
            <a:ln w="9525">
              <a:noFill/>
              <a:miter lim="800000"/>
              <a:headEnd/>
              <a:tailEnd/>
            </a:ln>
          </p:spPr>
          <p:txBody>
            <a:bodyPr wrap="none" lIns="0" tIns="0" rIns="0" bIns="0">
              <a:spAutoFit/>
            </a:bodyPr>
            <a:lstStyle/>
            <a:p>
              <a:r>
                <a:rPr lang="es-ES" sz="1200">
                  <a:solidFill>
                    <a:srgbClr val="000000"/>
                  </a:solidFill>
                </a:rPr>
                <a:t>2,2</a:t>
              </a:r>
              <a:endParaRPr lang="es-ES" sz="1800"/>
            </a:p>
          </p:txBody>
        </p:sp>
        <p:sp>
          <p:nvSpPr>
            <p:cNvPr id="29735" name="Rectangle 30"/>
            <p:cNvSpPr>
              <a:spLocks noChangeArrowheads="1"/>
            </p:cNvSpPr>
            <p:nvPr/>
          </p:nvSpPr>
          <p:spPr bwMode="auto">
            <a:xfrm>
              <a:off x="3594" y="2972"/>
              <a:ext cx="180" cy="138"/>
            </a:xfrm>
            <a:prstGeom prst="rect">
              <a:avLst/>
            </a:prstGeom>
            <a:noFill/>
            <a:ln w="9525">
              <a:noFill/>
              <a:miter lim="800000"/>
              <a:headEnd/>
              <a:tailEnd/>
            </a:ln>
          </p:spPr>
          <p:txBody>
            <a:bodyPr wrap="none" lIns="0" tIns="0" rIns="0" bIns="0">
              <a:spAutoFit/>
            </a:bodyPr>
            <a:lstStyle/>
            <a:p>
              <a:r>
                <a:rPr lang="es-ES" sz="1200">
                  <a:solidFill>
                    <a:srgbClr val="000000"/>
                  </a:solidFill>
                </a:rPr>
                <a:t>6,5</a:t>
              </a:r>
              <a:endParaRPr lang="es-ES" sz="1800"/>
            </a:p>
          </p:txBody>
        </p:sp>
        <p:sp>
          <p:nvSpPr>
            <p:cNvPr id="29736" name="Rectangle 31"/>
            <p:cNvSpPr>
              <a:spLocks noChangeArrowheads="1"/>
            </p:cNvSpPr>
            <p:nvPr/>
          </p:nvSpPr>
          <p:spPr bwMode="auto">
            <a:xfrm>
              <a:off x="1406" y="3384"/>
              <a:ext cx="98" cy="138"/>
            </a:xfrm>
            <a:prstGeom prst="rect">
              <a:avLst/>
            </a:prstGeom>
            <a:noFill/>
            <a:ln w="9525">
              <a:noFill/>
              <a:miter lim="800000"/>
              <a:headEnd/>
              <a:tailEnd/>
            </a:ln>
          </p:spPr>
          <p:txBody>
            <a:bodyPr wrap="none" lIns="0" tIns="0" rIns="0" bIns="0">
              <a:spAutoFit/>
            </a:bodyPr>
            <a:lstStyle/>
            <a:p>
              <a:r>
                <a:rPr lang="es-ES" sz="1200">
                  <a:solidFill>
                    <a:srgbClr val="000000"/>
                  </a:solidFill>
                </a:rPr>
                <a:t>0</a:t>
              </a:r>
              <a:endParaRPr lang="es-ES" sz="1800"/>
            </a:p>
          </p:txBody>
        </p:sp>
        <p:sp>
          <p:nvSpPr>
            <p:cNvPr id="29737" name="Rectangle 32"/>
            <p:cNvSpPr>
              <a:spLocks noChangeArrowheads="1"/>
            </p:cNvSpPr>
            <p:nvPr/>
          </p:nvSpPr>
          <p:spPr bwMode="auto">
            <a:xfrm>
              <a:off x="1406" y="3138"/>
              <a:ext cx="98" cy="138"/>
            </a:xfrm>
            <a:prstGeom prst="rect">
              <a:avLst/>
            </a:prstGeom>
            <a:noFill/>
            <a:ln w="9525">
              <a:noFill/>
              <a:miter lim="800000"/>
              <a:headEnd/>
              <a:tailEnd/>
            </a:ln>
          </p:spPr>
          <p:txBody>
            <a:bodyPr wrap="none" lIns="0" tIns="0" rIns="0" bIns="0">
              <a:spAutoFit/>
            </a:bodyPr>
            <a:lstStyle/>
            <a:p>
              <a:r>
                <a:rPr lang="es-ES" sz="1200">
                  <a:solidFill>
                    <a:srgbClr val="000000"/>
                  </a:solidFill>
                </a:rPr>
                <a:t>5</a:t>
              </a:r>
              <a:endParaRPr lang="es-ES" sz="1800"/>
            </a:p>
          </p:txBody>
        </p:sp>
        <p:sp>
          <p:nvSpPr>
            <p:cNvPr id="29738" name="Rectangle 33"/>
            <p:cNvSpPr>
              <a:spLocks noChangeArrowheads="1"/>
            </p:cNvSpPr>
            <p:nvPr/>
          </p:nvSpPr>
          <p:spPr bwMode="auto">
            <a:xfrm>
              <a:off x="1354" y="2900"/>
              <a:ext cx="150" cy="138"/>
            </a:xfrm>
            <a:prstGeom prst="rect">
              <a:avLst/>
            </a:prstGeom>
            <a:noFill/>
            <a:ln w="9525">
              <a:noFill/>
              <a:miter lim="800000"/>
              <a:headEnd/>
              <a:tailEnd/>
            </a:ln>
          </p:spPr>
          <p:txBody>
            <a:bodyPr wrap="none" lIns="0" tIns="0" rIns="0" bIns="0">
              <a:spAutoFit/>
            </a:bodyPr>
            <a:lstStyle/>
            <a:p>
              <a:r>
                <a:rPr lang="es-ES" sz="1200">
                  <a:solidFill>
                    <a:srgbClr val="000000"/>
                  </a:solidFill>
                </a:rPr>
                <a:t>10</a:t>
              </a:r>
              <a:endParaRPr lang="es-ES" sz="1800"/>
            </a:p>
          </p:txBody>
        </p:sp>
        <p:sp>
          <p:nvSpPr>
            <p:cNvPr id="29739" name="Rectangle 34"/>
            <p:cNvSpPr>
              <a:spLocks noChangeArrowheads="1"/>
            </p:cNvSpPr>
            <p:nvPr/>
          </p:nvSpPr>
          <p:spPr bwMode="auto">
            <a:xfrm>
              <a:off x="1354" y="2653"/>
              <a:ext cx="150" cy="138"/>
            </a:xfrm>
            <a:prstGeom prst="rect">
              <a:avLst/>
            </a:prstGeom>
            <a:noFill/>
            <a:ln w="9525">
              <a:noFill/>
              <a:miter lim="800000"/>
              <a:headEnd/>
              <a:tailEnd/>
            </a:ln>
          </p:spPr>
          <p:txBody>
            <a:bodyPr wrap="none" lIns="0" tIns="0" rIns="0" bIns="0">
              <a:spAutoFit/>
            </a:bodyPr>
            <a:lstStyle/>
            <a:p>
              <a:r>
                <a:rPr lang="es-ES" sz="1200">
                  <a:solidFill>
                    <a:srgbClr val="000000"/>
                  </a:solidFill>
                </a:rPr>
                <a:t>15</a:t>
              </a:r>
              <a:endParaRPr lang="es-ES" sz="1800"/>
            </a:p>
          </p:txBody>
        </p:sp>
        <p:sp>
          <p:nvSpPr>
            <p:cNvPr id="29740" name="Rectangle 35"/>
            <p:cNvSpPr>
              <a:spLocks noChangeArrowheads="1"/>
            </p:cNvSpPr>
            <p:nvPr/>
          </p:nvSpPr>
          <p:spPr bwMode="auto">
            <a:xfrm>
              <a:off x="1354" y="2407"/>
              <a:ext cx="150" cy="138"/>
            </a:xfrm>
            <a:prstGeom prst="rect">
              <a:avLst/>
            </a:prstGeom>
            <a:noFill/>
            <a:ln w="9525">
              <a:noFill/>
              <a:miter lim="800000"/>
              <a:headEnd/>
              <a:tailEnd/>
            </a:ln>
          </p:spPr>
          <p:txBody>
            <a:bodyPr wrap="none" lIns="0" tIns="0" rIns="0" bIns="0">
              <a:spAutoFit/>
            </a:bodyPr>
            <a:lstStyle/>
            <a:p>
              <a:r>
                <a:rPr lang="es-ES" sz="1200">
                  <a:solidFill>
                    <a:srgbClr val="000000"/>
                  </a:solidFill>
                </a:rPr>
                <a:t>20</a:t>
              </a:r>
              <a:endParaRPr lang="es-ES" sz="1800"/>
            </a:p>
          </p:txBody>
        </p:sp>
        <p:sp>
          <p:nvSpPr>
            <p:cNvPr id="29741" name="Rectangle 36"/>
            <p:cNvSpPr>
              <a:spLocks noChangeArrowheads="1"/>
            </p:cNvSpPr>
            <p:nvPr/>
          </p:nvSpPr>
          <p:spPr bwMode="auto">
            <a:xfrm>
              <a:off x="1354" y="2161"/>
              <a:ext cx="150" cy="138"/>
            </a:xfrm>
            <a:prstGeom prst="rect">
              <a:avLst/>
            </a:prstGeom>
            <a:noFill/>
            <a:ln w="9525">
              <a:noFill/>
              <a:miter lim="800000"/>
              <a:headEnd/>
              <a:tailEnd/>
            </a:ln>
          </p:spPr>
          <p:txBody>
            <a:bodyPr wrap="none" lIns="0" tIns="0" rIns="0" bIns="0">
              <a:spAutoFit/>
            </a:bodyPr>
            <a:lstStyle/>
            <a:p>
              <a:r>
                <a:rPr lang="es-ES" sz="1200">
                  <a:solidFill>
                    <a:srgbClr val="000000"/>
                  </a:solidFill>
                </a:rPr>
                <a:t>25</a:t>
              </a:r>
              <a:endParaRPr lang="es-ES" sz="1800"/>
            </a:p>
          </p:txBody>
        </p:sp>
        <p:sp>
          <p:nvSpPr>
            <p:cNvPr id="29742" name="Rectangle 37"/>
            <p:cNvSpPr>
              <a:spLocks noChangeArrowheads="1"/>
            </p:cNvSpPr>
            <p:nvPr/>
          </p:nvSpPr>
          <p:spPr bwMode="auto">
            <a:xfrm>
              <a:off x="1354" y="1915"/>
              <a:ext cx="150" cy="138"/>
            </a:xfrm>
            <a:prstGeom prst="rect">
              <a:avLst/>
            </a:prstGeom>
            <a:noFill/>
            <a:ln w="9525">
              <a:noFill/>
              <a:miter lim="800000"/>
              <a:headEnd/>
              <a:tailEnd/>
            </a:ln>
          </p:spPr>
          <p:txBody>
            <a:bodyPr wrap="none" lIns="0" tIns="0" rIns="0" bIns="0">
              <a:spAutoFit/>
            </a:bodyPr>
            <a:lstStyle/>
            <a:p>
              <a:r>
                <a:rPr lang="es-ES" sz="1200">
                  <a:solidFill>
                    <a:srgbClr val="000000"/>
                  </a:solidFill>
                </a:rPr>
                <a:t>30</a:t>
              </a:r>
              <a:endParaRPr lang="es-ES" sz="1800"/>
            </a:p>
          </p:txBody>
        </p:sp>
        <p:sp>
          <p:nvSpPr>
            <p:cNvPr id="29743" name="Rectangle 38"/>
            <p:cNvSpPr>
              <a:spLocks noChangeArrowheads="1"/>
            </p:cNvSpPr>
            <p:nvPr/>
          </p:nvSpPr>
          <p:spPr bwMode="auto">
            <a:xfrm>
              <a:off x="1354" y="1669"/>
              <a:ext cx="150" cy="138"/>
            </a:xfrm>
            <a:prstGeom prst="rect">
              <a:avLst/>
            </a:prstGeom>
            <a:noFill/>
            <a:ln w="9525">
              <a:noFill/>
              <a:miter lim="800000"/>
              <a:headEnd/>
              <a:tailEnd/>
            </a:ln>
          </p:spPr>
          <p:txBody>
            <a:bodyPr wrap="none" lIns="0" tIns="0" rIns="0" bIns="0">
              <a:spAutoFit/>
            </a:bodyPr>
            <a:lstStyle/>
            <a:p>
              <a:r>
                <a:rPr lang="es-ES" sz="1200">
                  <a:solidFill>
                    <a:srgbClr val="000000"/>
                  </a:solidFill>
                </a:rPr>
                <a:t>35</a:t>
              </a:r>
              <a:endParaRPr lang="es-ES" sz="1800"/>
            </a:p>
          </p:txBody>
        </p:sp>
        <p:sp>
          <p:nvSpPr>
            <p:cNvPr id="29744" name="Rectangle 39"/>
            <p:cNvSpPr>
              <a:spLocks noChangeArrowheads="1"/>
            </p:cNvSpPr>
            <p:nvPr/>
          </p:nvSpPr>
          <p:spPr bwMode="auto">
            <a:xfrm>
              <a:off x="2549" y="3529"/>
              <a:ext cx="436" cy="138"/>
            </a:xfrm>
            <a:prstGeom prst="rect">
              <a:avLst/>
            </a:prstGeom>
            <a:noFill/>
            <a:ln w="9525">
              <a:noFill/>
              <a:miter lim="800000"/>
              <a:headEnd/>
              <a:tailEnd/>
            </a:ln>
          </p:spPr>
          <p:txBody>
            <a:bodyPr wrap="none" lIns="0" tIns="0" rIns="0" bIns="0">
              <a:spAutoFit/>
            </a:bodyPr>
            <a:lstStyle/>
            <a:p>
              <a:r>
                <a:rPr lang="es-ES" sz="1200">
                  <a:solidFill>
                    <a:srgbClr val="000000"/>
                  </a:solidFill>
                </a:rPr>
                <a:t>Sectores</a:t>
              </a:r>
              <a:endParaRPr lang="es-ES" sz="1800"/>
            </a:p>
          </p:txBody>
        </p:sp>
        <p:sp>
          <p:nvSpPr>
            <p:cNvPr id="29745" name="Rectangle 40"/>
            <p:cNvSpPr>
              <a:spLocks noChangeArrowheads="1"/>
            </p:cNvSpPr>
            <p:nvPr/>
          </p:nvSpPr>
          <p:spPr bwMode="auto">
            <a:xfrm>
              <a:off x="1782" y="1134"/>
              <a:ext cx="3390" cy="210"/>
            </a:xfrm>
            <a:prstGeom prst="rect">
              <a:avLst/>
            </a:prstGeom>
            <a:noFill/>
            <a:ln w="9525">
              <a:noFill/>
              <a:miter lim="800000"/>
              <a:headEnd/>
              <a:tailEnd/>
            </a:ln>
          </p:spPr>
          <p:txBody>
            <a:bodyPr wrap="none" lIns="0" tIns="0" rIns="0" bIns="0">
              <a:spAutoFit/>
            </a:bodyPr>
            <a:lstStyle/>
            <a:p>
              <a:r>
                <a:rPr lang="es-ES" sz="1700" b="1">
                  <a:solidFill>
                    <a:srgbClr val="000000"/>
                  </a:solidFill>
                </a:rPr>
                <a:t>Tasa de Mortalidad por Accidentes del Trabajo</a:t>
              </a:r>
              <a:endParaRPr lang="es-ES" sz="1800"/>
            </a:p>
          </p:txBody>
        </p:sp>
        <p:sp>
          <p:nvSpPr>
            <p:cNvPr id="29746" name="Rectangle 41"/>
            <p:cNvSpPr>
              <a:spLocks noChangeArrowheads="1"/>
            </p:cNvSpPr>
            <p:nvPr/>
          </p:nvSpPr>
          <p:spPr bwMode="auto">
            <a:xfrm>
              <a:off x="4097" y="1973"/>
              <a:ext cx="38" cy="36"/>
            </a:xfrm>
            <a:prstGeom prst="rect">
              <a:avLst/>
            </a:prstGeom>
            <a:solidFill>
              <a:srgbClr val="4F81BD"/>
            </a:solidFill>
            <a:ln w="9525">
              <a:noFill/>
              <a:miter lim="800000"/>
              <a:headEnd/>
              <a:tailEnd/>
            </a:ln>
          </p:spPr>
          <p:txBody>
            <a:bodyPr/>
            <a:lstStyle/>
            <a:p>
              <a:endParaRPr lang="es-ES"/>
            </a:p>
          </p:txBody>
        </p:sp>
        <p:sp>
          <p:nvSpPr>
            <p:cNvPr id="29747" name="Rectangle 43"/>
            <p:cNvSpPr>
              <a:spLocks noChangeArrowheads="1"/>
            </p:cNvSpPr>
            <p:nvPr/>
          </p:nvSpPr>
          <p:spPr bwMode="auto">
            <a:xfrm>
              <a:off x="4158" y="1944"/>
              <a:ext cx="752" cy="123"/>
            </a:xfrm>
            <a:prstGeom prst="rect">
              <a:avLst/>
            </a:prstGeom>
            <a:noFill/>
            <a:ln w="9525">
              <a:noFill/>
              <a:miter lim="800000"/>
              <a:headEnd/>
              <a:tailEnd/>
            </a:ln>
          </p:spPr>
          <p:txBody>
            <a:bodyPr wrap="none" lIns="0" tIns="0" rIns="0" bIns="0">
              <a:spAutoFit/>
            </a:bodyPr>
            <a:lstStyle/>
            <a:p>
              <a:r>
                <a:rPr lang="es-ES" sz="1000">
                  <a:solidFill>
                    <a:srgbClr val="000000"/>
                  </a:solidFill>
                </a:rPr>
                <a:t>Agricultura y Pesca</a:t>
              </a:r>
              <a:endParaRPr lang="es-ES" sz="1800"/>
            </a:p>
          </p:txBody>
        </p:sp>
        <p:sp>
          <p:nvSpPr>
            <p:cNvPr id="29748" name="Rectangle 46"/>
            <p:cNvSpPr>
              <a:spLocks noChangeArrowheads="1"/>
            </p:cNvSpPr>
            <p:nvPr/>
          </p:nvSpPr>
          <p:spPr bwMode="auto">
            <a:xfrm>
              <a:off x="4158" y="2074"/>
              <a:ext cx="293" cy="123"/>
            </a:xfrm>
            <a:prstGeom prst="rect">
              <a:avLst/>
            </a:prstGeom>
            <a:noFill/>
            <a:ln w="9525">
              <a:noFill/>
              <a:miter lim="800000"/>
              <a:headEnd/>
              <a:tailEnd/>
            </a:ln>
          </p:spPr>
          <p:txBody>
            <a:bodyPr wrap="none" lIns="0" tIns="0" rIns="0" bIns="0">
              <a:spAutoFit/>
            </a:bodyPr>
            <a:lstStyle/>
            <a:p>
              <a:r>
                <a:rPr lang="es-ES" sz="1000">
                  <a:solidFill>
                    <a:srgbClr val="000000"/>
                  </a:solidFill>
                </a:rPr>
                <a:t>Minería</a:t>
              </a:r>
              <a:endParaRPr lang="es-ES" sz="1800"/>
            </a:p>
          </p:txBody>
        </p:sp>
        <p:sp>
          <p:nvSpPr>
            <p:cNvPr id="29749" name="Rectangle 47"/>
            <p:cNvSpPr>
              <a:spLocks noChangeArrowheads="1"/>
            </p:cNvSpPr>
            <p:nvPr/>
          </p:nvSpPr>
          <p:spPr bwMode="auto">
            <a:xfrm>
              <a:off x="4097" y="2234"/>
              <a:ext cx="38" cy="36"/>
            </a:xfrm>
            <a:prstGeom prst="rect">
              <a:avLst/>
            </a:prstGeom>
            <a:solidFill>
              <a:srgbClr val="89A54E"/>
            </a:solidFill>
            <a:ln w="9525">
              <a:noFill/>
              <a:miter lim="800000"/>
              <a:headEnd/>
              <a:tailEnd/>
            </a:ln>
          </p:spPr>
          <p:txBody>
            <a:bodyPr/>
            <a:lstStyle/>
            <a:p>
              <a:endParaRPr lang="es-ES"/>
            </a:p>
          </p:txBody>
        </p:sp>
        <p:sp>
          <p:nvSpPr>
            <p:cNvPr id="29750" name="Rectangle 49"/>
            <p:cNvSpPr>
              <a:spLocks noChangeArrowheads="1"/>
            </p:cNvSpPr>
            <p:nvPr/>
          </p:nvSpPr>
          <p:spPr bwMode="auto">
            <a:xfrm>
              <a:off x="4158" y="2204"/>
              <a:ext cx="902" cy="123"/>
            </a:xfrm>
            <a:prstGeom prst="rect">
              <a:avLst/>
            </a:prstGeom>
            <a:noFill/>
            <a:ln w="9525">
              <a:noFill/>
              <a:miter lim="800000"/>
              <a:headEnd/>
              <a:tailEnd/>
            </a:ln>
          </p:spPr>
          <p:txBody>
            <a:bodyPr wrap="none" lIns="0" tIns="0" rIns="0" bIns="0">
              <a:spAutoFit/>
            </a:bodyPr>
            <a:lstStyle/>
            <a:p>
              <a:r>
                <a:rPr lang="es-ES" sz="1000">
                  <a:solidFill>
                    <a:srgbClr val="000000"/>
                  </a:solidFill>
                </a:rPr>
                <a:t>Industria Manufacturera</a:t>
              </a:r>
              <a:endParaRPr lang="es-ES" sz="1800"/>
            </a:p>
          </p:txBody>
        </p:sp>
        <p:sp>
          <p:nvSpPr>
            <p:cNvPr id="29751" name="Rectangle 52"/>
            <p:cNvSpPr>
              <a:spLocks noChangeArrowheads="1"/>
            </p:cNvSpPr>
            <p:nvPr/>
          </p:nvSpPr>
          <p:spPr bwMode="auto">
            <a:xfrm>
              <a:off x="4158" y="2327"/>
              <a:ext cx="932" cy="123"/>
            </a:xfrm>
            <a:prstGeom prst="rect">
              <a:avLst/>
            </a:prstGeom>
            <a:noFill/>
            <a:ln w="9525">
              <a:noFill/>
              <a:miter lim="800000"/>
              <a:headEnd/>
              <a:tailEnd/>
            </a:ln>
          </p:spPr>
          <p:txBody>
            <a:bodyPr wrap="none" lIns="0" tIns="0" rIns="0" bIns="0">
              <a:spAutoFit/>
            </a:bodyPr>
            <a:lstStyle/>
            <a:p>
              <a:r>
                <a:rPr lang="es-ES" sz="1000">
                  <a:solidFill>
                    <a:srgbClr val="000000"/>
                  </a:solidFill>
                </a:rPr>
                <a:t>Electricidad, Gas y Agua</a:t>
              </a:r>
              <a:endParaRPr lang="es-ES" sz="1800"/>
            </a:p>
          </p:txBody>
        </p:sp>
        <p:sp>
          <p:nvSpPr>
            <p:cNvPr id="29752" name="Rectangle 54"/>
            <p:cNvSpPr>
              <a:spLocks noChangeArrowheads="1"/>
            </p:cNvSpPr>
            <p:nvPr/>
          </p:nvSpPr>
          <p:spPr bwMode="auto">
            <a:xfrm>
              <a:off x="4158" y="2458"/>
              <a:ext cx="519" cy="123"/>
            </a:xfrm>
            <a:prstGeom prst="rect">
              <a:avLst/>
            </a:prstGeom>
            <a:noFill/>
            <a:ln w="9525">
              <a:noFill/>
              <a:miter lim="800000"/>
              <a:headEnd/>
              <a:tailEnd/>
            </a:ln>
          </p:spPr>
          <p:txBody>
            <a:bodyPr wrap="none" lIns="0" tIns="0" rIns="0" bIns="0">
              <a:spAutoFit/>
            </a:bodyPr>
            <a:lstStyle/>
            <a:p>
              <a:r>
                <a:rPr lang="es-ES" sz="1000">
                  <a:solidFill>
                    <a:srgbClr val="000000"/>
                  </a:solidFill>
                </a:rPr>
                <a:t>Construcción</a:t>
              </a:r>
              <a:endParaRPr lang="es-ES" sz="1800"/>
            </a:p>
          </p:txBody>
        </p:sp>
        <p:sp>
          <p:nvSpPr>
            <p:cNvPr id="29753" name="Rectangle 56"/>
            <p:cNvSpPr>
              <a:spLocks noChangeArrowheads="1"/>
            </p:cNvSpPr>
            <p:nvPr/>
          </p:nvSpPr>
          <p:spPr bwMode="auto">
            <a:xfrm>
              <a:off x="4158" y="2588"/>
              <a:ext cx="376" cy="123"/>
            </a:xfrm>
            <a:prstGeom prst="rect">
              <a:avLst/>
            </a:prstGeom>
            <a:noFill/>
            <a:ln w="9525">
              <a:noFill/>
              <a:miter lim="800000"/>
              <a:headEnd/>
              <a:tailEnd/>
            </a:ln>
          </p:spPr>
          <p:txBody>
            <a:bodyPr wrap="none" lIns="0" tIns="0" rIns="0" bIns="0">
              <a:spAutoFit/>
            </a:bodyPr>
            <a:lstStyle/>
            <a:p>
              <a:r>
                <a:rPr lang="es-ES" sz="1000">
                  <a:solidFill>
                    <a:srgbClr val="000000"/>
                  </a:solidFill>
                </a:rPr>
                <a:t>Comercio</a:t>
              </a:r>
              <a:endParaRPr lang="es-ES" sz="1800"/>
            </a:p>
          </p:txBody>
        </p:sp>
        <p:sp>
          <p:nvSpPr>
            <p:cNvPr id="29754" name="Rectangle 58"/>
            <p:cNvSpPr>
              <a:spLocks noChangeArrowheads="1"/>
            </p:cNvSpPr>
            <p:nvPr/>
          </p:nvSpPr>
          <p:spPr bwMode="auto">
            <a:xfrm>
              <a:off x="4158" y="2718"/>
              <a:ext cx="1120" cy="123"/>
            </a:xfrm>
            <a:prstGeom prst="rect">
              <a:avLst/>
            </a:prstGeom>
            <a:noFill/>
            <a:ln w="9525">
              <a:noFill/>
              <a:miter lim="800000"/>
              <a:headEnd/>
              <a:tailEnd/>
            </a:ln>
          </p:spPr>
          <p:txBody>
            <a:bodyPr wrap="none" lIns="0" tIns="0" rIns="0" bIns="0">
              <a:spAutoFit/>
            </a:bodyPr>
            <a:lstStyle/>
            <a:p>
              <a:r>
                <a:rPr lang="es-ES" sz="1000">
                  <a:solidFill>
                    <a:srgbClr val="000000"/>
                  </a:solidFill>
                </a:rPr>
                <a:t>Transporte y Comunicaciones</a:t>
              </a:r>
              <a:endParaRPr lang="es-ES" sz="1800"/>
            </a:p>
          </p:txBody>
        </p:sp>
        <p:sp>
          <p:nvSpPr>
            <p:cNvPr id="29755" name="Rectangle 60"/>
            <p:cNvSpPr>
              <a:spLocks noChangeArrowheads="1"/>
            </p:cNvSpPr>
            <p:nvPr/>
          </p:nvSpPr>
          <p:spPr bwMode="auto">
            <a:xfrm>
              <a:off x="4158" y="2841"/>
              <a:ext cx="398" cy="123"/>
            </a:xfrm>
            <a:prstGeom prst="rect">
              <a:avLst/>
            </a:prstGeom>
            <a:noFill/>
            <a:ln w="9525">
              <a:noFill/>
              <a:miter lim="800000"/>
              <a:headEnd/>
              <a:tailEnd/>
            </a:ln>
          </p:spPr>
          <p:txBody>
            <a:bodyPr wrap="none" lIns="0" tIns="0" rIns="0" bIns="0">
              <a:spAutoFit/>
            </a:bodyPr>
            <a:lstStyle/>
            <a:p>
              <a:r>
                <a:rPr lang="es-ES" sz="1000">
                  <a:solidFill>
                    <a:srgbClr val="000000"/>
                  </a:solidFill>
                </a:rPr>
                <a:t>Servicios </a:t>
              </a:r>
              <a:endParaRPr lang="es-ES" sz="1800"/>
            </a:p>
          </p:txBody>
        </p:sp>
        <p:sp>
          <p:nvSpPr>
            <p:cNvPr id="29756" name="Rectangle 61"/>
            <p:cNvSpPr>
              <a:spLocks noChangeArrowheads="1"/>
            </p:cNvSpPr>
            <p:nvPr/>
          </p:nvSpPr>
          <p:spPr bwMode="auto">
            <a:xfrm>
              <a:off x="4097" y="3001"/>
              <a:ext cx="38" cy="43"/>
            </a:xfrm>
            <a:prstGeom prst="rect">
              <a:avLst/>
            </a:prstGeom>
            <a:solidFill>
              <a:srgbClr val="FFFFFF"/>
            </a:solidFill>
            <a:ln w="9525">
              <a:noFill/>
              <a:miter lim="800000"/>
              <a:headEnd/>
              <a:tailEnd/>
            </a:ln>
          </p:spPr>
          <p:txBody>
            <a:bodyPr/>
            <a:lstStyle/>
            <a:p>
              <a:endParaRPr lang="es-ES"/>
            </a:p>
          </p:txBody>
        </p:sp>
        <p:sp>
          <p:nvSpPr>
            <p:cNvPr id="29757" name="Freeform 62"/>
            <p:cNvSpPr>
              <a:spLocks noEditPoints="1"/>
            </p:cNvSpPr>
            <p:nvPr/>
          </p:nvSpPr>
          <p:spPr bwMode="auto">
            <a:xfrm>
              <a:off x="4097" y="3001"/>
              <a:ext cx="46" cy="50"/>
            </a:xfrm>
            <a:custGeom>
              <a:avLst/>
              <a:gdLst>
                <a:gd name="T0" fmla="*/ 0 w 46"/>
                <a:gd name="T1" fmla="*/ 0 h 50"/>
                <a:gd name="T2" fmla="*/ 0 w 46"/>
                <a:gd name="T3" fmla="*/ 0 h 50"/>
                <a:gd name="T4" fmla="*/ 38 w 46"/>
                <a:gd name="T5" fmla="*/ 0 h 50"/>
                <a:gd name="T6" fmla="*/ 46 w 46"/>
                <a:gd name="T7" fmla="*/ 0 h 50"/>
                <a:gd name="T8" fmla="*/ 46 w 46"/>
                <a:gd name="T9" fmla="*/ 43 h 50"/>
                <a:gd name="T10" fmla="*/ 38 w 46"/>
                <a:gd name="T11" fmla="*/ 50 h 50"/>
                <a:gd name="T12" fmla="*/ 0 w 46"/>
                <a:gd name="T13" fmla="*/ 50 h 50"/>
                <a:gd name="T14" fmla="*/ 0 w 46"/>
                <a:gd name="T15" fmla="*/ 43 h 50"/>
                <a:gd name="T16" fmla="*/ 0 w 46"/>
                <a:gd name="T17" fmla="*/ 0 h 50"/>
                <a:gd name="T18" fmla="*/ 8 w 46"/>
                <a:gd name="T19" fmla="*/ 43 h 50"/>
                <a:gd name="T20" fmla="*/ 0 w 46"/>
                <a:gd name="T21" fmla="*/ 43 h 50"/>
                <a:gd name="T22" fmla="*/ 38 w 46"/>
                <a:gd name="T23" fmla="*/ 43 h 50"/>
                <a:gd name="T24" fmla="*/ 38 w 46"/>
                <a:gd name="T25" fmla="*/ 43 h 50"/>
                <a:gd name="T26" fmla="*/ 38 w 46"/>
                <a:gd name="T27" fmla="*/ 0 h 50"/>
                <a:gd name="T28" fmla="*/ 38 w 46"/>
                <a:gd name="T29" fmla="*/ 7 h 50"/>
                <a:gd name="T30" fmla="*/ 0 w 46"/>
                <a:gd name="T31" fmla="*/ 7 h 50"/>
                <a:gd name="T32" fmla="*/ 8 w 46"/>
                <a:gd name="T33" fmla="*/ 0 h 50"/>
                <a:gd name="T34" fmla="*/ 8 w 46"/>
                <a:gd name="T35" fmla="*/ 43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50"/>
                <a:gd name="T56" fmla="*/ 46 w 46"/>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50">
                  <a:moveTo>
                    <a:pt x="0" y="0"/>
                  </a:moveTo>
                  <a:lnTo>
                    <a:pt x="0" y="0"/>
                  </a:lnTo>
                  <a:lnTo>
                    <a:pt x="38" y="0"/>
                  </a:lnTo>
                  <a:lnTo>
                    <a:pt x="46" y="0"/>
                  </a:lnTo>
                  <a:lnTo>
                    <a:pt x="46" y="43"/>
                  </a:lnTo>
                  <a:lnTo>
                    <a:pt x="38" y="50"/>
                  </a:lnTo>
                  <a:lnTo>
                    <a:pt x="0" y="50"/>
                  </a:lnTo>
                  <a:lnTo>
                    <a:pt x="0" y="43"/>
                  </a:lnTo>
                  <a:lnTo>
                    <a:pt x="0" y="0"/>
                  </a:lnTo>
                  <a:close/>
                  <a:moveTo>
                    <a:pt x="8" y="43"/>
                  </a:moveTo>
                  <a:lnTo>
                    <a:pt x="0" y="43"/>
                  </a:lnTo>
                  <a:lnTo>
                    <a:pt x="38" y="43"/>
                  </a:lnTo>
                  <a:lnTo>
                    <a:pt x="38" y="0"/>
                  </a:lnTo>
                  <a:lnTo>
                    <a:pt x="38" y="7"/>
                  </a:lnTo>
                  <a:lnTo>
                    <a:pt x="0" y="7"/>
                  </a:lnTo>
                  <a:lnTo>
                    <a:pt x="8" y="0"/>
                  </a:lnTo>
                  <a:lnTo>
                    <a:pt x="8" y="43"/>
                  </a:lnTo>
                  <a:close/>
                </a:path>
              </a:pathLst>
            </a:custGeom>
            <a:solidFill>
              <a:srgbClr val="000000"/>
            </a:solidFill>
            <a:ln w="8">
              <a:solidFill>
                <a:srgbClr val="000000"/>
              </a:solidFill>
              <a:round/>
              <a:headEnd/>
              <a:tailEnd/>
            </a:ln>
          </p:spPr>
          <p:txBody>
            <a:bodyPr/>
            <a:lstStyle/>
            <a:p>
              <a:endParaRPr lang="es-ES"/>
            </a:p>
          </p:txBody>
        </p:sp>
        <p:sp>
          <p:nvSpPr>
            <p:cNvPr id="29758" name="Rectangle 63"/>
            <p:cNvSpPr>
              <a:spLocks noChangeArrowheads="1"/>
            </p:cNvSpPr>
            <p:nvPr/>
          </p:nvSpPr>
          <p:spPr bwMode="auto">
            <a:xfrm>
              <a:off x="4158" y="2971"/>
              <a:ext cx="210" cy="123"/>
            </a:xfrm>
            <a:prstGeom prst="rect">
              <a:avLst/>
            </a:prstGeom>
            <a:noFill/>
            <a:ln w="9525">
              <a:noFill/>
              <a:miter lim="800000"/>
              <a:headEnd/>
              <a:tailEnd/>
            </a:ln>
          </p:spPr>
          <p:txBody>
            <a:bodyPr wrap="none" lIns="0" tIns="0" rIns="0" bIns="0">
              <a:spAutoFit/>
            </a:bodyPr>
            <a:lstStyle/>
            <a:p>
              <a:r>
                <a:rPr lang="es-ES" sz="1000">
                  <a:solidFill>
                    <a:srgbClr val="000000"/>
                  </a:solidFill>
                </a:rPr>
                <a:t>Total</a:t>
              </a:r>
              <a:endParaRPr lang="es-ES" sz="1800"/>
            </a:p>
          </p:txBody>
        </p:sp>
      </p:grpSp>
      <p:sp>
        <p:nvSpPr>
          <p:cNvPr id="29703" name="Rectangle 41"/>
          <p:cNvSpPr>
            <a:spLocks noChangeArrowheads="1"/>
          </p:cNvSpPr>
          <p:nvPr/>
        </p:nvSpPr>
        <p:spPr bwMode="auto">
          <a:xfrm>
            <a:off x="6350000" y="3295650"/>
            <a:ext cx="60325" cy="57150"/>
          </a:xfrm>
          <a:prstGeom prst="rect">
            <a:avLst/>
          </a:prstGeom>
          <a:solidFill>
            <a:srgbClr val="C00000"/>
          </a:solidFill>
          <a:ln w="9525">
            <a:noFill/>
            <a:miter lim="800000"/>
            <a:headEnd/>
            <a:tailEnd/>
          </a:ln>
        </p:spPr>
        <p:txBody>
          <a:bodyPr/>
          <a:lstStyle/>
          <a:p>
            <a:endParaRPr lang="es-ES"/>
          </a:p>
        </p:txBody>
      </p:sp>
      <p:sp>
        <p:nvSpPr>
          <p:cNvPr id="29704" name="Rectangle 41"/>
          <p:cNvSpPr>
            <a:spLocks noChangeArrowheads="1"/>
          </p:cNvSpPr>
          <p:nvPr/>
        </p:nvSpPr>
        <p:spPr bwMode="auto">
          <a:xfrm>
            <a:off x="6350000" y="3651250"/>
            <a:ext cx="60325" cy="57150"/>
          </a:xfrm>
          <a:prstGeom prst="rect">
            <a:avLst/>
          </a:prstGeom>
          <a:solidFill>
            <a:srgbClr val="7030A0"/>
          </a:solidFill>
          <a:ln w="9525">
            <a:noFill/>
            <a:miter lim="800000"/>
            <a:headEnd/>
            <a:tailEnd/>
          </a:ln>
        </p:spPr>
        <p:txBody>
          <a:bodyPr/>
          <a:lstStyle/>
          <a:p>
            <a:endParaRPr lang="es-ES"/>
          </a:p>
        </p:txBody>
      </p:sp>
      <p:sp>
        <p:nvSpPr>
          <p:cNvPr id="29705" name="Rectangle 41"/>
          <p:cNvSpPr>
            <a:spLocks noChangeArrowheads="1"/>
          </p:cNvSpPr>
          <p:nvPr/>
        </p:nvSpPr>
        <p:spPr bwMode="auto">
          <a:xfrm>
            <a:off x="6350000" y="3873500"/>
            <a:ext cx="60325" cy="57150"/>
          </a:xfrm>
          <a:prstGeom prst="rect">
            <a:avLst/>
          </a:prstGeom>
          <a:solidFill>
            <a:srgbClr val="00B0F0"/>
          </a:solidFill>
          <a:ln w="9525">
            <a:noFill/>
            <a:miter lim="800000"/>
            <a:headEnd/>
            <a:tailEnd/>
          </a:ln>
        </p:spPr>
        <p:txBody>
          <a:bodyPr/>
          <a:lstStyle/>
          <a:p>
            <a:endParaRPr lang="es-ES"/>
          </a:p>
        </p:txBody>
      </p:sp>
      <p:sp>
        <p:nvSpPr>
          <p:cNvPr id="29706" name="Rectangle 41"/>
          <p:cNvSpPr>
            <a:spLocks noChangeArrowheads="1"/>
          </p:cNvSpPr>
          <p:nvPr/>
        </p:nvSpPr>
        <p:spPr bwMode="auto">
          <a:xfrm>
            <a:off x="6350000" y="4095750"/>
            <a:ext cx="60325" cy="57150"/>
          </a:xfrm>
          <a:prstGeom prst="rect">
            <a:avLst/>
          </a:prstGeom>
          <a:solidFill>
            <a:srgbClr val="DB843D"/>
          </a:solidFill>
          <a:ln w="9525">
            <a:noFill/>
            <a:miter lim="800000"/>
            <a:headEnd/>
            <a:tailEnd/>
          </a:ln>
        </p:spPr>
        <p:txBody>
          <a:bodyPr/>
          <a:lstStyle/>
          <a:p>
            <a:endParaRPr lang="es-ES"/>
          </a:p>
        </p:txBody>
      </p:sp>
      <p:sp>
        <p:nvSpPr>
          <p:cNvPr id="29707" name="Rectangle 41"/>
          <p:cNvSpPr>
            <a:spLocks noChangeArrowheads="1"/>
          </p:cNvSpPr>
          <p:nvPr/>
        </p:nvSpPr>
        <p:spPr bwMode="auto">
          <a:xfrm>
            <a:off x="6350000" y="4318000"/>
            <a:ext cx="60325" cy="57150"/>
          </a:xfrm>
          <a:prstGeom prst="rect">
            <a:avLst/>
          </a:prstGeom>
          <a:solidFill>
            <a:schemeClr val="accent2"/>
          </a:solidFill>
          <a:ln w="9525">
            <a:noFill/>
            <a:miter lim="800000"/>
            <a:headEnd/>
            <a:tailEnd/>
          </a:ln>
        </p:spPr>
        <p:txBody>
          <a:bodyPr/>
          <a:lstStyle/>
          <a:p>
            <a:endParaRPr lang="es-ES"/>
          </a:p>
        </p:txBody>
      </p:sp>
      <p:sp>
        <p:nvSpPr>
          <p:cNvPr id="29708" name="Rectangle 41"/>
          <p:cNvSpPr>
            <a:spLocks noChangeArrowheads="1"/>
          </p:cNvSpPr>
          <p:nvPr/>
        </p:nvSpPr>
        <p:spPr bwMode="auto">
          <a:xfrm>
            <a:off x="6350000" y="4495800"/>
            <a:ext cx="60325" cy="57150"/>
          </a:xfrm>
          <a:prstGeom prst="rect">
            <a:avLst/>
          </a:prstGeom>
          <a:solidFill>
            <a:srgbClr val="D19392"/>
          </a:solidFill>
          <a:ln w="9525">
            <a:noFill/>
            <a:miter lim="800000"/>
            <a:headEnd/>
            <a:tailEnd/>
          </a:ln>
        </p:spPr>
        <p:txBody>
          <a:bodyPr/>
          <a:lstStyle/>
          <a:p>
            <a:endParaRPr lang="es-ES"/>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Título"/>
          <p:cNvSpPr>
            <a:spLocks noGrp="1"/>
          </p:cNvSpPr>
          <p:nvPr>
            <p:ph type="title"/>
          </p:nvPr>
        </p:nvSpPr>
        <p:spPr>
          <a:xfrm>
            <a:off x="1736725" y="395288"/>
            <a:ext cx="6815138" cy="1143000"/>
          </a:xfrm>
        </p:spPr>
        <p:txBody>
          <a:bodyPr/>
          <a:lstStyle/>
          <a:p>
            <a:r>
              <a:rPr lang="es-CL" sz="2600" smtClean="0">
                <a:latin typeface="Arial" charset="0"/>
                <a:cs typeface="Arial" charset="0"/>
              </a:rPr>
              <a:t>Chile con mayor tasa de mortalidad que países desarrollados</a:t>
            </a:r>
          </a:p>
        </p:txBody>
      </p:sp>
      <p:sp>
        <p:nvSpPr>
          <p:cNvPr id="7" name="4 Marcador de contenido"/>
          <p:cNvSpPr txBox="1">
            <a:spLocks/>
          </p:cNvSpPr>
          <p:nvPr/>
        </p:nvSpPr>
        <p:spPr bwMode="auto">
          <a:xfrm>
            <a:off x="2185988" y="6129338"/>
            <a:ext cx="6256337" cy="388937"/>
          </a:xfrm>
          <a:prstGeom prst="rect">
            <a:avLst/>
          </a:prstGeom>
          <a:noFill/>
          <a:ln w="9525">
            <a:noFill/>
            <a:miter lim="800000"/>
            <a:headEnd/>
            <a:tailEnd/>
          </a:ln>
        </p:spPr>
        <p:txBody>
          <a:bodyPr/>
          <a:lstStyle/>
          <a:p>
            <a:pPr marL="342900" indent="-342900" eaLnBrk="0" hangingPunct="0">
              <a:spcBef>
                <a:spcPct val="20000"/>
              </a:spcBef>
              <a:buClr>
                <a:srgbClr val="FF0000"/>
              </a:buClr>
              <a:defRPr/>
            </a:pPr>
            <a:r>
              <a:rPr lang="es-CL" sz="1050" i="1" dirty="0">
                <a:latin typeface="Arial" pitchFamily="34" charset="0"/>
                <a:cs typeface="Arial" pitchFamily="34" charset="0"/>
              </a:rPr>
              <a:t>Fuente</a:t>
            </a:r>
            <a:r>
              <a:rPr lang="es-CL" sz="1050" dirty="0">
                <a:latin typeface="Arial" pitchFamily="34" charset="0"/>
                <a:cs typeface="Arial" pitchFamily="34" charset="0"/>
              </a:rPr>
              <a:t>: OIT 2006 y </a:t>
            </a:r>
            <a:r>
              <a:rPr lang="es-CL" sz="1050" dirty="0" err="1">
                <a:latin typeface="Arial" pitchFamily="34" charset="0"/>
                <a:cs typeface="Arial" pitchFamily="34" charset="0"/>
              </a:rPr>
              <a:t>Suseso</a:t>
            </a:r>
            <a:r>
              <a:rPr lang="es-CL" sz="1050" dirty="0">
                <a:latin typeface="Arial" pitchFamily="34" charset="0"/>
                <a:cs typeface="Arial" pitchFamily="34" charset="0"/>
              </a:rPr>
              <a:t> </a:t>
            </a:r>
          </a:p>
        </p:txBody>
      </p:sp>
      <p:sp>
        <p:nvSpPr>
          <p:cNvPr id="30723" name="8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390D50-B1EB-4655-B640-B35E1C61D8F5}" type="slidenum">
              <a:rPr lang="es-ES" smtClean="0">
                <a:latin typeface="Arial" charset="0"/>
                <a:cs typeface="Arial" charset="0"/>
              </a:rPr>
              <a:pPr fontAlgn="base">
                <a:spcBef>
                  <a:spcPct val="0"/>
                </a:spcBef>
                <a:spcAft>
                  <a:spcPct val="0"/>
                </a:spcAft>
              </a:pPr>
              <a:t>9</a:t>
            </a:fld>
            <a:endParaRPr lang="es-ES" smtClean="0">
              <a:latin typeface="Arial" charset="0"/>
              <a:cs typeface="Arial" charset="0"/>
            </a:endParaRPr>
          </a:p>
        </p:txBody>
      </p:sp>
      <p:pic>
        <p:nvPicPr>
          <p:cNvPr id="30724" name="Picture 3"/>
          <p:cNvPicPr>
            <a:picLocks noChangeAspect="1" noChangeArrowheads="1"/>
          </p:cNvPicPr>
          <p:nvPr/>
        </p:nvPicPr>
        <p:blipFill>
          <a:blip r:embed="rId2" cstate="print"/>
          <a:srcRect/>
          <a:stretch>
            <a:fillRect/>
          </a:stretch>
        </p:blipFill>
        <p:spPr bwMode="auto">
          <a:xfrm>
            <a:off x="2051050" y="1763713"/>
            <a:ext cx="6534150" cy="4332287"/>
          </a:xfrm>
          <a:prstGeom prst="rect">
            <a:avLst/>
          </a:prstGeom>
          <a:noFill/>
          <a:ln w="9525">
            <a:noFill/>
            <a:miter lim="800000"/>
            <a:headEnd/>
            <a:tailEnd/>
          </a:ln>
        </p:spPr>
      </p:pic>
      <p:sp>
        <p:nvSpPr>
          <p:cNvPr id="10" name="9 Pentágono"/>
          <p:cNvSpPr/>
          <p:nvPr/>
        </p:nvSpPr>
        <p:spPr>
          <a:xfrm>
            <a:off x="1601788" y="0"/>
            <a:ext cx="3735387" cy="368300"/>
          </a:xfrm>
          <a:prstGeom prst="homePlat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CL"/>
          </a:p>
        </p:txBody>
      </p:sp>
      <p:sp>
        <p:nvSpPr>
          <p:cNvPr id="30726" name="10 CuadroTexto"/>
          <p:cNvSpPr txBox="1">
            <a:spLocks noChangeArrowheads="1"/>
          </p:cNvSpPr>
          <p:nvPr/>
        </p:nvSpPr>
        <p:spPr bwMode="auto">
          <a:xfrm>
            <a:off x="1692275" y="0"/>
            <a:ext cx="3543300" cy="338138"/>
          </a:xfrm>
          <a:prstGeom prst="rect">
            <a:avLst/>
          </a:prstGeom>
          <a:noFill/>
          <a:ln w="9525">
            <a:noFill/>
            <a:miter lim="800000"/>
            <a:headEnd/>
            <a:tailEnd/>
          </a:ln>
        </p:spPr>
        <p:txBody>
          <a:bodyPr wrap="none">
            <a:spAutoFit/>
          </a:bodyPr>
          <a:lstStyle/>
          <a:p>
            <a:r>
              <a:rPr lang="es-CL" sz="1600"/>
              <a:t>Situación actual en seguridad laboral</a:t>
            </a:r>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7XCrz2LB0ahDzekI.AiVw"/>
</p:tagLst>
</file>

<file path=ppt/theme/theme1.xml><?xml version="1.0" encoding="utf-8"?>
<a:theme xmlns:a="http://schemas.openxmlformats.org/drawingml/2006/main" name="Desarrollo y Desafios Sistema de Pensiones Chileno (Ernts&amp;Young, Junio 22, 2010) 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Desarrollo y Desafios Sistema de Pensiones Chileno (Ernts&amp;Young, Junio 22, 2010) 11</Template>
  <TotalTime>13446</TotalTime>
  <Words>2599</Words>
  <Application>Microsoft Office PowerPoint</Application>
  <PresentationFormat>Presentación en pantalla (4:3)</PresentationFormat>
  <Paragraphs>367</Paragraphs>
  <Slides>26</Slides>
  <Notes>6</Notes>
  <HiddenSlides>0</HiddenSlides>
  <MMClips>0</MMClips>
  <ScaleCrop>false</ScaleCrop>
  <HeadingPairs>
    <vt:vector size="4" baseType="variant">
      <vt:variant>
        <vt:lpstr>Tema</vt:lpstr>
      </vt:variant>
      <vt:variant>
        <vt:i4>3</vt:i4>
      </vt:variant>
      <vt:variant>
        <vt:lpstr>Títulos de diapositiva</vt:lpstr>
      </vt:variant>
      <vt:variant>
        <vt:i4>26</vt:i4>
      </vt:variant>
    </vt:vector>
  </HeadingPairs>
  <TitlesOfParts>
    <vt:vector size="29" baseType="lpstr">
      <vt:lpstr>Desarrollo y Desafios Sistema de Pensiones Chileno (Ernts&amp;Young, Junio 22, 2010) 11</vt:lpstr>
      <vt:lpstr>Diseño personalizado</vt:lpstr>
      <vt:lpstr>FIN</vt:lpstr>
      <vt:lpstr>Diapositiva 1</vt:lpstr>
      <vt:lpstr>Un esfuerzo inédito</vt:lpstr>
      <vt:lpstr>Una modernización necesaria</vt:lpstr>
      <vt:lpstr>Una modernización necesaria</vt:lpstr>
      <vt:lpstr>La tasa de accidentabilidad ha bajado un  30% desde el 2001, llegando a 5,3%</vt:lpstr>
      <vt:lpstr>Los días perdidos por accidente han aumentado en 6,5% los últimos 8 años </vt:lpstr>
      <vt:lpstr>La tasa de accidentabilidad es mayor en  Pymes y en Transporte, Industria y Agricultura</vt:lpstr>
      <vt:lpstr>La tasa de mortalidad es mayor en Minería, Transporte y Construcción  </vt:lpstr>
      <vt:lpstr>Chile con mayor tasa de mortalidad que países desarrollados</vt:lpstr>
      <vt:lpstr>Cobertura contra accidentes es menor en Comercio, Agricultura, Transporte e Industria</vt:lpstr>
      <vt:lpstr>Objetivo de las reformas</vt:lpstr>
      <vt:lpstr>Estrategia de la reforma: cuatro ejes</vt:lpstr>
      <vt:lpstr>Estrategia de la reforma: cuatro ejes</vt:lpstr>
      <vt:lpstr>11 Medidas</vt:lpstr>
      <vt:lpstr>11 Medidas</vt:lpstr>
      <vt:lpstr>11 Medidas</vt:lpstr>
      <vt:lpstr>11 Medidas</vt:lpstr>
      <vt:lpstr>11 Medidas</vt:lpstr>
      <vt:lpstr>11 Medidas</vt:lpstr>
      <vt:lpstr>11 Medidas</vt:lpstr>
      <vt:lpstr>11 Medidas</vt:lpstr>
      <vt:lpstr>11 Medidas</vt:lpstr>
      <vt:lpstr>11 Medidas</vt:lpstr>
      <vt:lpstr>11 Medidas</vt:lpstr>
      <vt:lpstr>11 Medidas</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Comisión Seguridad en el Trabajo</dc:title>
  <dc:creator>pastorga</dc:creator>
  <cp:keywords>CMC</cp:keywords>
  <dc:description>Informe preliminar 25 de octubre 2010
Informe Final 08 Noviembre 2010</dc:description>
  <cp:lastModifiedBy>pccrodriguez</cp:lastModifiedBy>
  <cp:revision>915</cp:revision>
  <dcterms:created xsi:type="dcterms:W3CDTF">2007-05-14T17:14:35Z</dcterms:created>
  <dcterms:modified xsi:type="dcterms:W3CDTF">2010-11-29T20:12:49Z</dcterms:modified>
</cp:coreProperties>
</file>